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sldIdLst>
    <p:sldId id="256" r:id="rId2"/>
    <p:sldId id="257" r:id="rId3"/>
    <p:sldId id="319" r:id="rId4"/>
    <p:sldId id="258" r:id="rId5"/>
    <p:sldId id="280" r:id="rId6"/>
    <p:sldId id="299" r:id="rId7"/>
    <p:sldId id="291" r:id="rId8"/>
    <p:sldId id="260" r:id="rId9"/>
    <p:sldId id="320" r:id="rId10"/>
    <p:sldId id="321" r:id="rId11"/>
    <p:sldId id="322" r:id="rId12"/>
    <p:sldId id="302" r:id="rId13"/>
    <p:sldId id="298" r:id="rId14"/>
    <p:sldId id="300" r:id="rId15"/>
    <p:sldId id="316" r:id="rId16"/>
    <p:sldId id="317" r:id="rId17"/>
    <p:sldId id="318" r:id="rId18"/>
    <p:sldId id="263" r:id="rId19"/>
    <p:sldId id="264" r:id="rId20"/>
    <p:sldId id="278" r:id="rId21"/>
    <p:sldId id="304" r:id="rId22"/>
    <p:sldId id="276" r:id="rId23"/>
    <p:sldId id="313" r:id="rId24"/>
    <p:sldId id="296" r:id="rId25"/>
    <p:sldId id="312" r:id="rId26"/>
    <p:sldId id="303" r:id="rId27"/>
    <p:sldId id="323" r:id="rId28"/>
    <p:sldId id="279" r:id="rId29"/>
    <p:sldId id="275" r:id="rId30"/>
    <p:sldId id="293" r:id="rId31"/>
    <p:sldId id="301" r:id="rId32"/>
    <p:sldId id="261" r:id="rId33"/>
    <p:sldId id="265" r:id="rId34"/>
    <p:sldId id="269" r:id="rId35"/>
    <p:sldId id="314" r:id="rId36"/>
    <p:sldId id="315" r:id="rId37"/>
    <p:sldId id="270" r:id="rId38"/>
    <p:sldId id="271" r:id="rId39"/>
    <p:sldId id="272" r:id="rId40"/>
    <p:sldId id="273" r:id="rId41"/>
    <p:sldId id="311" r:id="rId42"/>
    <p:sldId id="309" r:id="rId43"/>
    <p:sldId id="310" r:id="rId44"/>
    <p:sldId id="274" r:id="rId45"/>
    <p:sldId id="282" r:id="rId46"/>
    <p:sldId id="283" r:id="rId47"/>
    <p:sldId id="284" r:id="rId48"/>
    <p:sldId id="285" r:id="rId49"/>
    <p:sldId id="286" r:id="rId50"/>
    <p:sldId id="287" r:id="rId51"/>
    <p:sldId id="288" r:id="rId52"/>
    <p:sldId id="306" r:id="rId53"/>
    <p:sldId id="307" r:id="rId54"/>
    <p:sldId id="308" r:id="rId55"/>
    <p:sldId id="289" r:id="rId56"/>
    <p:sldId id="305" r:id="rId57"/>
  </p:sldIdLst>
  <p:sldSz cx="9144000" cy="6858000" type="screen4x3"/>
  <p:notesSz cx="6858000" cy="9144000"/>
  <p:defaultTextStyle>
    <a:defPPr>
      <a:defRPr lang="en-US"/>
    </a:defPPr>
    <a:lvl1pPr algn="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1pPr>
    <a:lvl2pPr marL="457200" algn="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2pPr>
    <a:lvl3pPr marL="914400" algn="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3pPr>
    <a:lvl4pPr marL="1371600" algn="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4pPr>
    <a:lvl5pPr marL="1828800" algn="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5B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512" y="-3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printerSettings" Target="printerSettings/printerSettings1.bin"/><Relationship Id="rId59" Type="http://schemas.openxmlformats.org/officeDocument/2006/relationships/presProps" Target="presProp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viewProps" Target="viewProps.xml"/><Relationship Id="rId61" Type="http://schemas.openxmlformats.org/officeDocument/2006/relationships/theme" Target="theme/theme1.xml"/><Relationship Id="rId6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A40BE2-1A01-5747-9B4E-9F4D8FA8CF8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486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F1A7BB-1D00-DE4B-A056-3C16016663F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683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8E85C8-6AD7-EF46-A761-DF5C4F17683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607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15D96B-C01E-6D49-962F-0FA53C40A58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501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307B64F-362B-D649-BFE7-872EE940945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655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876B23-5FC7-D140-B2D7-3F273EFBACF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3112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4D4C5A-8B11-5942-A5D1-3EA67EA86C0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3127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D86661-50F3-5F48-AF2F-9DA55812530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0941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3F0D2A-B39F-E647-BB80-4B52D796EB0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2661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47C486-DC1E-324D-8893-88137AA1166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0803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10180F-CF5C-804B-B88B-7DB1A45DD1E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9287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BA05580A-3C90-124B-BC0B-BE4C4194023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pitchFamily="-105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pitchFamily="-105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pitchFamily="-105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5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5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5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5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5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3" Type="http://schemas.openxmlformats.org/officeDocument/2006/relationships/hyperlink" Target="http://www.60secondrecap.com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5" Type="http://schemas.openxmlformats.org/officeDocument/2006/relationships/hyperlink" Target="http://ed.ted.com/" TargetMode="External"/><Relationship Id="rId6" Type="http://schemas.openxmlformats.org/officeDocument/2006/relationships/image" Target="../media/image22.png"/><Relationship Id="rId7" Type="http://schemas.openxmlformats.org/officeDocument/2006/relationships/image" Target="../media/image23.png"/><Relationship Id="rId8" Type="http://schemas.openxmlformats.org/officeDocument/2006/relationships/image" Target="../media/image24.png"/><Relationship Id="rId9" Type="http://schemas.openxmlformats.org/officeDocument/2006/relationships/hyperlink" Target="http://www.ted.com/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hyperlink" Target="http://ellisisland.org/immexp/wseix_2_3.asp" TargetMode="External"/><Relationship Id="rId5" Type="http://schemas.openxmlformats.org/officeDocument/2006/relationships/image" Target="../media/image27.jpe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ushmm.org/" TargetMode="External"/><Relationship Id="rId3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3" Type="http://schemas.openxmlformats.org/officeDocument/2006/relationships/hyperlink" Target="http://www.911memorial.org/lesson-plans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Relationship Id="rId3" Type="http://schemas.openxmlformats.org/officeDocument/2006/relationships/hyperlink" Target="http://www.archives.gov/museum/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openxmlformats.org/officeDocument/2006/relationships/image" Target="../media/image34.png"/><Relationship Id="rId5" Type="http://schemas.openxmlformats.org/officeDocument/2006/relationships/image" Target="../media/image35.png"/><Relationship Id="rId6" Type="http://schemas.openxmlformats.org/officeDocument/2006/relationships/image" Target="../media/image36.png"/><Relationship Id="rId7" Type="http://schemas.openxmlformats.org/officeDocument/2006/relationships/hyperlink" Target="http://www.digitalvaults.org/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e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Cellsalive.com/" TargetMode="External"/><Relationship Id="rId3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4" Type="http://schemas.openxmlformats.org/officeDocument/2006/relationships/image" Target="../media/image42.png"/><Relationship Id="rId5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illuminations.nctm.org/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4" Type="http://schemas.openxmlformats.org/officeDocument/2006/relationships/hyperlink" Target="http://mathlanding.org/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shodor.org/" TargetMode="External"/><Relationship Id="rId3" Type="http://schemas.openxmlformats.org/officeDocument/2006/relationships/image" Target="../media/image4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hodor.org/interactivate/" TargetMode="External"/><Relationship Id="rId4" Type="http://schemas.openxmlformats.org/officeDocument/2006/relationships/image" Target="../media/image48.png"/><Relationship Id="rId5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4" Type="http://schemas.openxmlformats.org/officeDocument/2006/relationships/image" Target="../media/image51.png"/><Relationship Id="rId5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shodor.org/interactivate/activities/3DTransmographer/" TargetMode="Externa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png"/><Relationship Id="rId3" Type="http://schemas.openxmlformats.org/officeDocument/2006/relationships/hyperlink" Target="http://freerice.com" TargetMode="Externa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personal.colby.edu/~bknelson/SLC/index.php" TargetMode="External"/><Relationship Id="rId3" Type="http://schemas.openxmlformats.org/officeDocument/2006/relationships/image" Target="../media/image5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en.org/utahlink/tours/" TargetMode="External"/><Relationship Id="rId4" Type="http://schemas.openxmlformats.org/officeDocument/2006/relationships/image" Target="../media/image56.png"/><Relationship Id="rId5" Type="http://schemas.openxmlformats.org/officeDocument/2006/relationships/hyperlink" Target="http://www.areavibes.com/library/online-field-trips-for-students/" TargetMode="External"/><Relationship Id="rId6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RollerCoaster_Tycoon" TargetMode="External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4" Type="http://schemas.openxmlformats.org/officeDocument/2006/relationships/image" Target="../media/image59.png"/><Relationship Id="rId5" Type="http://schemas.openxmlformats.org/officeDocument/2006/relationships/image" Target="../media/image60.png"/><Relationship Id="rId6" Type="http://schemas.openxmlformats.org/officeDocument/2006/relationships/image" Target="../media/image61.png"/><Relationship Id="rId7" Type="http://schemas.openxmlformats.org/officeDocument/2006/relationships/image" Target="../media/image62.png"/><Relationship Id="rId8" Type="http://schemas.openxmlformats.org/officeDocument/2006/relationships/image" Target="../media/image63.png"/><Relationship Id="rId9" Type="http://schemas.openxmlformats.org/officeDocument/2006/relationships/image" Target="../media/image64.png"/><Relationship Id="rId1" Type="http://schemas.openxmlformats.org/officeDocument/2006/relationships/slideLayout" Target="../slideLayouts/slideLayout6.xml"/><Relationship Id="rId2" Type="http://schemas.openxmlformats.org/officeDocument/2006/relationships/hyperlink" Target="http://www.sandiegozoo.org/zoo/ex_panda_station.html" TargetMode="Externa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5.png"/><Relationship Id="rId3" Type="http://schemas.openxmlformats.org/officeDocument/2006/relationships/hyperlink" Target="http://www.yellowstone-natl-park.com/wolf.htm" TargetMode="Externa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6.em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7.png"/><Relationship Id="rId3" Type="http://schemas.openxmlformats.org/officeDocument/2006/relationships/hyperlink" Target="http://www.google.com/" TargetMode="Externa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myqei.org/ideas/" TargetMode="External"/><Relationship Id="rId3" Type="http://schemas.openxmlformats.org/officeDocument/2006/relationships/image" Target="../media/image68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9.png"/><Relationship Id="rId3" Type="http://schemas.openxmlformats.org/officeDocument/2006/relationships/hyperlink" Target="http://badgerlink.net/all" TargetMode="Externa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0.png"/><Relationship Id="rId3" Type="http://schemas.openxmlformats.org/officeDocument/2006/relationships/hyperlink" Target="http://explore.ecb.org/videos/WML_programs?P1=SUBJECT&amp;REFERER=BADGER" TargetMode="Externa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isc-online.com/" TargetMode="External"/><Relationship Id="rId3" Type="http://schemas.openxmlformats.org/officeDocument/2006/relationships/image" Target="../media/image71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merlot.org/merlot/materials.htm" TargetMode="External"/><Relationship Id="rId3" Type="http://schemas.openxmlformats.org/officeDocument/2006/relationships/image" Target="../media/image7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4" Type="http://schemas.openxmlformats.org/officeDocument/2006/relationships/hyperlink" Target="http://loc.gov/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4" Type="http://schemas.openxmlformats.org/officeDocument/2006/relationships/image" Target="../media/image77.png"/><Relationship Id="rId5" Type="http://schemas.openxmlformats.org/officeDocument/2006/relationships/image" Target="../media/image78.png"/><Relationship Id="rId6" Type="http://schemas.openxmlformats.org/officeDocument/2006/relationships/image" Target="../media/image79.png"/><Relationship Id="rId7" Type="http://schemas.openxmlformats.org/officeDocument/2006/relationships/image" Target="../media/image80.png"/><Relationship Id="rId8" Type="http://schemas.openxmlformats.org/officeDocument/2006/relationships/hyperlink" Target="http://uwdc.library.wisc.edu/collections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4" Type="http://schemas.openxmlformats.org/officeDocument/2006/relationships/image" Target="../media/image81.png"/><Relationship Id="rId5" Type="http://schemas.openxmlformats.org/officeDocument/2006/relationships/hyperlink" Target="http://www.teachingbooks.net/" TargetMode="External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2.png"/><Relationship Id="rId3" Type="http://schemas.openxmlformats.org/officeDocument/2006/relationships/hyperlink" Target="http://www.teachingbooks.net/athr_upcls.cgi" TargetMode="Externa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eachingbooks.net/search.cgi" TargetMode="External"/><Relationship Id="rId4" Type="http://schemas.openxmlformats.org/officeDocument/2006/relationships/hyperlink" Target="http://www.teachingbooks.net/spec_athr.cgi?name=Ryan,%20Pam%20Mu&amp;%23241;oz" TargetMode="External"/><Relationship Id="rId5" Type="http://schemas.openxmlformats.org/officeDocument/2006/relationships/image" Target="../media/image84.png"/><Relationship Id="rId6" Type="http://schemas.openxmlformats.org/officeDocument/2006/relationships/image" Target="../media/image8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3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6.png"/><Relationship Id="rId3" Type="http://schemas.openxmlformats.org/officeDocument/2006/relationships/hyperlink" Target="http://www.nasa.gov/home/" TargetMode="Externa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7.emf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8.emf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9.emf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hyperlink" Target="http://www.seaworld.org/animal-info/index.htm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0.emf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1.emf"/><Relationship Id="rId3" Type="http://schemas.openxmlformats.org/officeDocument/2006/relationships/image" Target="../media/image92.emf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3.emf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4.emf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5.e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mailto:Cramer@uwosh.edu" TargetMode="External"/><Relationship Id="rId4" Type="http://schemas.openxmlformats.org/officeDocument/2006/relationships/hyperlink" Target="http://asimov.coehs.uwosh.edu/~cramer/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6.emf"/></Relationships>
</file>

<file path=ppt/slides/_rels/slide56.xml.rels><?xml version="1.0" encoding="UTF-8" standalone="yes"?>
<Relationships xmlns="http://schemas.openxmlformats.org/package/2006/relationships"><Relationship Id="rId11" Type="http://schemas.openxmlformats.org/officeDocument/2006/relationships/hyperlink" Target="http://www.ncrel.org/tech/effects2/waxman.pdf" TargetMode="External"/><Relationship Id="rId12" Type="http://schemas.openxmlformats.org/officeDocument/2006/relationships/hyperlink" Target="ftp://ftp.ets.org/pub/res/technolog.pdf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edweek.org/sreports/tc98/ets/ets-n.htm" TargetMode="External"/><Relationship Id="rId3" Type="http://schemas.openxmlformats.org/officeDocument/2006/relationships/hyperlink" Target="http://counts.edweek.org/sreports/tc98/ets/ets-n.htm" TargetMode="External"/><Relationship Id="rId4" Type="http://schemas.openxmlformats.org/officeDocument/2006/relationships/hyperlink" Target="http://www.ceoforum.org/downloads/report4.pdf" TargetMode="External"/><Relationship Id="rId5" Type="http://schemas.openxmlformats.org/officeDocument/2006/relationships/hyperlink" Target="http://www.ed.gov/Technology/TechConf/1999/whitepapers/paper4.html" TargetMode="External"/><Relationship Id="rId6" Type="http://schemas.openxmlformats.org/officeDocument/2006/relationships/hyperlink" Target="http://www.ncrel.org/sdrs/areas/issues/methods/technlgy/te800.htm" TargetMode="External"/><Relationship Id="rId7" Type="http://schemas.openxmlformats.org/officeDocument/2006/relationships/hyperlink" Target="http://www.pewinternet.org/pdfs/PIP_Schools_Internet_Report.pdf" TargetMode="External"/><Relationship Id="rId8" Type="http://schemas.openxmlformats.org/officeDocument/2006/relationships/hyperlink" Target="http://www.athensacademy.org/instruct/media_tech/reeves0.html" TargetMode="External"/><Relationship Id="rId9" Type="http://schemas.openxmlformats.org/officeDocument/2006/relationships/hyperlink" Target="http://www.WestEd.org/online_pubs/learning_return.pdf" TargetMode="External"/><Relationship Id="rId10" Type="http://schemas.openxmlformats.org/officeDocument/2006/relationships/hyperlink" Target="http://www.ncrel.org/tplan/cbtl/toc.htm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3" Type="http://schemas.openxmlformats.org/officeDocument/2006/relationships/hyperlink" Target="http://science.howstuffworks.com/fuel-cell2.htm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14.emf"/><Relationship Id="rId5" Type="http://schemas.openxmlformats.org/officeDocument/2006/relationships/image" Target="../media/image15.emf"/><Relationship Id="rId6" Type="http://schemas.openxmlformats.org/officeDocument/2006/relationships/image" Target="../media/image16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3" Type="http://schemas.openxmlformats.org/officeDocument/2006/relationships/hyperlink" Target="http://www.wolframalpha.com/screencast/introducingwolframalpha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457200"/>
            <a:ext cx="7772400" cy="1143000"/>
          </a:xfrm>
        </p:spPr>
        <p:txBody>
          <a:bodyPr/>
          <a:lstStyle/>
          <a:p>
            <a:pPr eaLnBrk="1" hangingPunct="1"/>
            <a:r>
              <a:rPr lang="en-US" b="1">
                <a:latin typeface="Times" charset="0"/>
              </a:rPr>
              <a:t>Learning Objects </a:t>
            </a:r>
            <a:br>
              <a:rPr lang="en-US" b="1">
                <a:latin typeface="Times" charset="0"/>
              </a:rPr>
            </a:br>
            <a:r>
              <a:rPr lang="en-US" b="1">
                <a:latin typeface="Times" charset="0"/>
              </a:rPr>
              <a:t>to Enrich Your Classroom</a:t>
            </a:r>
            <a:endParaRPr lang="en-US">
              <a:latin typeface="Times" charset="0"/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62000" y="2971800"/>
            <a:ext cx="5486400" cy="2514600"/>
          </a:xfrm>
        </p:spPr>
        <p:txBody>
          <a:bodyPr/>
          <a:lstStyle/>
          <a:p>
            <a:pPr algn="l" eaLnBrk="1" hangingPunct="1"/>
            <a:r>
              <a:rPr lang="en-US" dirty="0">
                <a:latin typeface="Times" charset="0"/>
              </a:rPr>
              <a:t>Created by:</a:t>
            </a:r>
          </a:p>
          <a:p>
            <a:pPr algn="l" eaLnBrk="1" hangingPunct="1"/>
            <a:r>
              <a:rPr lang="en-US" dirty="0">
                <a:latin typeface="Times" charset="0"/>
              </a:rPr>
              <a:t>Susan Cramer -- UW </a:t>
            </a:r>
            <a:r>
              <a:rPr lang="en-US" dirty="0" smtClean="0">
                <a:latin typeface="Times" charset="0"/>
              </a:rPr>
              <a:t>Oshkosh</a:t>
            </a:r>
          </a:p>
          <a:p>
            <a:pPr algn="l" eaLnBrk="1" hangingPunct="1"/>
            <a:endParaRPr lang="en-US" dirty="0" smtClean="0">
              <a:latin typeface="Times" charset="0"/>
            </a:endParaRPr>
          </a:p>
          <a:p>
            <a:pPr algn="l" eaLnBrk="1" hangingPunct="1"/>
            <a:r>
              <a:rPr lang="en-US" dirty="0" smtClean="0">
                <a:latin typeface="Times" charset="0"/>
              </a:rPr>
              <a:t>And in first version</a:t>
            </a:r>
            <a:endParaRPr lang="en-US" dirty="0">
              <a:latin typeface="Times" charset="0"/>
            </a:endParaRPr>
          </a:p>
          <a:p>
            <a:pPr algn="l" eaLnBrk="1" hangingPunct="1"/>
            <a:r>
              <a:rPr lang="en-US" dirty="0" smtClean="0">
                <a:latin typeface="Times" charset="0"/>
              </a:rPr>
              <a:t>Jo </a:t>
            </a:r>
            <a:r>
              <a:rPr lang="en-US" dirty="0">
                <a:latin typeface="Times" charset="0"/>
              </a:rPr>
              <a:t>Ann Carr -- UW </a:t>
            </a:r>
            <a:r>
              <a:rPr lang="en-US" dirty="0" smtClean="0">
                <a:latin typeface="Times" charset="0"/>
              </a:rPr>
              <a:t>Madison</a:t>
            </a:r>
            <a:endParaRPr lang="en-US" dirty="0">
              <a:latin typeface="Times" charset="0"/>
            </a:endParaRPr>
          </a:p>
          <a:p>
            <a:pPr algn="l" eaLnBrk="1" hangingPunct="1"/>
            <a:endParaRPr lang="en-US" dirty="0">
              <a:latin typeface="Times" charset="0"/>
            </a:endParaRPr>
          </a:p>
          <a:p>
            <a:pPr algn="l" eaLnBrk="1" hangingPunct="1"/>
            <a:endParaRPr lang="en-US" dirty="0">
              <a:latin typeface="Times" charset="0"/>
            </a:endParaRPr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1981200"/>
            <a:ext cx="241935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r>
              <a:rPr lang="en-US" sz="3200" dirty="0" smtClean="0"/>
              <a:t>No one said they can’t be entertaining…</a:t>
            </a: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219200"/>
            <a:ext cx="7315200" cy="456745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894119" y="6324600"/>
            <a:ext cx="42498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3"/>
              </a:rPr>
              <a:t>http://www.60secondrecap.com/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67297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0"/>
            <a:ext cx="7772400" cy="1143000"/>
          </a:xfrm>
        </p:spPr>
        <p:txBody>
          <a:bodyPr/>
          <a:lstStyle/>
          <a:p>
            <a:r>
              <a:rPr lang="en-US" sz="3200" dirty="0" smtClean="0"/>
              <a:t>Or highly informative…</a:t>
            </a: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5334000"/>
            <a:ext cx="4305300" cy="123135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2667000"/>
            <a:ext cx="3162300" cy="255203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" y="838200"/>
            <a:ext cx="4175760" cy="9906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-66670" y="6400800"/>
            <a:ext cx="242887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5"/>
              </a:rPr>
              <a:t>http://ed.ted.com/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00600" y="966582"/>
            <a:ext cx="4051300" cy="88804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53000" y="1905000"/>
            <a:ext cx="3143501" cy="20193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53000" y="3962400"/>
            <a:ext cx="3124200" cy="261921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6356057" y="6408003"/>
            <a:ext cx="278794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9"/>
              </a:rPr>
              <a:t>http://www.ted.com/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35466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086600" cy="173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1850" y="1371600"/>
            <a:ext cx="450215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Text Box 5"/>
          <p:cNvSpPr txBox="1">
            <a:spLocks noChangeArrowheads="1"/>
          </p:cNvSpPr>
          <p:nvPr/>
        </p:nvSpPr>
        <p:spPr bwMode="auto">
          <a:xfrm>
            <a:off x="3429000" y="6400800"/>
            <a:ext cx="6019800" cy="1016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algn="l"/>
            <a:r>
              <a:rPr lang="en-US">
                <a:solidFill>
                  <a:srgbClr val="000000"/>
                </a:solidFill>
                <a:latin typeface="Times New Roman" charset="0"/>
                <a:hlinkClick r:id="rId4"/>
              </a:rPr>
              <a:t>http://ellisisland.org/immexp/wseix_2_3.asp</a:t>
            </a:r>
            <a:endParaRPr lang="en-US">
              <a:solidFill>
                <a:srgbClr val="000000"/>
              </a:solidFill>
              <a:latin typeface="Times New Roman" charset="0"/>
            </a:endParaRPr>
          </a:p>
          <a:p>
            <a:pPr algn="l"/>
            <a:endParaRPr lang="en-US">
              <a:latin typeface="Times New Roman" charset="0"/>
            </a:endParaRPr>
          </a:p>
        </p:txBody>
      </p:sp>
      <p:pic>
        <p:nvPicPr>
          <p:cNvPr id="2048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362200"/>
            <a:ext cx="3657600" cy="241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6" name="Text Box 8"/>
          <p:cNvSpPr txBox="1">
            <a:spLocks noChangeArrowheads="1"/>
          </p:cNvSpPr>
          <p:nvPr/>
        </p:nvSpPr>
        <p:spPr bwMode="auto">
          <a:xfrm>
            <a:off x="533400" y="5181600"/>
            <a:ext cx="36576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/>
              <a:t>When and how did your family arrive here?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5867400" y="6172200"/>
            <a:ext cx="3505200" cy="685800"/>
          </a:xfrm>
        </p:spPr>
        <p:txBody>
          <a:bodyPr/>
          <a:lstStyle/>
          <a:p>
            <a:pPr eaLnBrk="1" hangingPunct="1"/>
            <a:r>
              <a:rPr lang="en-US" sz="2400" u="sng">
                <a:solidFill>
                  <a:srgbClr val="0000FF"/>
                </a:solidFill>
                <a:latin typeface="Times New Roman" charset="0"/>
                <a:hlinkClick r:id="rId2"/>
              </a:rPr>
              <a:t>http://www.ushmm.org/</a:t>
            </a:r>
            <a:endParaRPr lang="en-US">
              <a:latin typeface="Times New Roman" charset="0"/>
            </a:endParaRPr>
          </a:p>
        </p:txBody>
      </p:sp>
      <p:pic>
        <p:nvPicPr>
          <p:cNvPr id="2150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9144000" cy="368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Line 7"/>
          <p:cNvSpPr>
            <a:spLocks noChangeShapeType="1"/>
          </p:cNvSpPr>
          <p:nvPr/>
        </p:nvSpPr>
        <p:spPr bwMode="auto">
          <a:xfrm>
            <a:off x="7924800" y="6019800"/>
            <a:ext cx="83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509" name="Text Box 8"/>
          <p:cNvSpPr txBox="1">
            <a:spLocks noChangeArrowheads="1"/>
          </p:cNvSpPr>
          <p:nvPr/>
        </p:nvSpPr>
        <p:spPr bwMode="auto">
          <a:xfrm>
            <a:off x="381000" y="4038600"/>
            <a:ext cx="4191000" cy="331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algn="l"/>
            <a:r>
              <a:rPr lang="en-US" b="1">
                <a:solidFill>
                  <a:srgbClr val="000000"/>
                </a:solidFill>
                <a:latin typeface="Times New Roman" charset="0"/>
              </a:rPr>
              <a:t>Introduction to the Holocaust</a:t>
            </a:r>
            <a:endParaRPr lang="en-US">
              <a:solidFill>
                <a:srgbClr val="000000"/>
              </a:solidFill>
              <a:latin typeface="Times New Roman" charset="0"/>
            </a:endParaRPr>
          </a:p>
          <a:p>
            <a:pPr algn="l"/>
            <a:r>
              <a:rPr lang="en-US">
                <a:latin typeface="Times New Roman" charset="0"/>
              </a:rPr>
              <a:t>Holocaust Encyclopedia</a:t>
            </a:r>
          </a:p>
          <a:p>
            <a:pPr algn="l"/>
            <a:r>
              <a:rPr lang="en-US">
                <a:solidFill>
                  <a:srgbClr val="000000"/>
                </a:solidFill>
                <a:latin typeface="Times New Roman" charset="0"/>
              </a:rPr>
              <a:t>What is Genocide?</a:t>
            </a:r>
          </a:p>
          <a:p>
            <a:pPr algn="l"/>
            <a:r>
              <a:rPr lang="en-US">
                <a:latin typeface="Times New Roman" charset="0"/>
              </a:rPr>
              <a:t>Personal Histories</a:t>
            </a:r>
            <a:endParaRPr lang="en-US">
              <a:solidFill>
                <a:srgbClr val="000000"/>
              </a:solidFill>
              <a:latin typeface="Times New Roman" charset="0"/>
            </a:endParaRPr>
          </a:p>
          <a:p>
            <a:pPr algn="l"/>
            <a:r>
              <a:rPr lang="en-US">
                <a:solidFill>
                  <a:srgbClr val="000000"/>
                </a:solidFill>
                <a:latin typeface="Times New Roman" charset="0"/>
              </a:rPr>
              <a:t>Mapping the Holocaust</a:t>
            </a:r>
          </a:p>
          <a:p>
            <a:pPr algn="l"/>
            <a:r>
              <a:rPr lang="en-US">
                <a:solidFill>
                  <a:srgbClr val="000000"/>
                </a:solidFill>
                <a:latin typeface="Times New Roman" charset="0"/>
              </a:rPr>
              <a:t>Online Exhibitions</a:t>
            </a:r>
          </a:p>
          <a:p>
            <a:pPr algn="l"/>
            <a:endParaRPr lang="en-US" sz="1600">
              <a:solidFill>
                <a:srgbClr val="000000"/>
              </a:solidFill>
              <a:latin typeface="Times New Roman" charset="0"/>
            </a:endParaRPr>
          </a:p>
          <a:p>
            <a:pPr algn="l"/>
            <a:endParaRPr lang="en-US" sz="1600">
              <a:solidFill>
                <a:srgbClr val="000000"/>
              </a:solidFill>
              <a:latin typeface="Times New Roman" charset="0"/>
            </a:endParaRPr>
          </a:p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21510" name="Text Box 9"/>
          <p:cNvSpPr txBox="1">
            <a:spLocks noChangeArrowheads="1"/>
          </p:cNvSpPr>
          <p:nvPr/>
        </p:nvSpPr>
        <p:spPr bwMode="auto">
          <a:xfrm>
            <a:off x="4800600" y="4392613"/>
            <a:ext cx="2971800" cy="210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algn="l"/>
            <a:r>
              <a:rPr lang="en-US">
                <a:solidFill>
                  <a:srgbClr val="000000"/>
                </a:solidFill>
                <a:latin typeface="Times New Roman" charset="0"/>
              </a:rPr>
              <a:t>Special Focus</a:t>
            </a:r>
          </a:p>
          <a:p>
            <a:pPr algn="l"/>
            <a:r>
              <a:rPr lang="en-US">
                <a:solidFill>
                  <a:srgbClr val="000000"/>
                </a:solidFill>
                <a:latin typeface="Times New Roman" charset="0"/>
              </a:rPr>
              <a:t>Museum Exhibitions</a:t>
            </a:r>
          </a:p>
          <a:p>
            <a:pPr algn="l"/>
            <a:r>
              <a:rPr lang="en-US">
                <a:solidFill>
                  <a:srgbClr val="000000"/>
                </a:solidFill>
                <a:latin typeface="Times New Roman" charset="0"/>
              </a:rPr>
              <a:t>Traveling Exhibitions</a:t>
            </a:r>
          </a:p>
          <a:p>
            <a:pPr algn="l"/>
            <a:r>
              <a:rPr lang="en-US">
                <a:solidFill>
                  <a:srgbClr val="000000"/>
                </a:solidFill>
                <a:latin typeface="Times New Roman" charset="0"/>
              </a:rPr>
              <a:t>Scholarship</a:t>
            </a:r>
          </a:p>
          <a:p>
            <a:pPr>
              <a:spcBef>
                <a:spcPct val="50000"/>
              </a:spcBef>
            </a:pPr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28600"/>
            <a:ext cx="7010400" cy="6021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Text Box 5"/>
          <p:cNvSpPr txBox="1">
            <a:spLocks noChangeArrowheads="1"/>
          </p:cNvSpPr>
          <p:nvPr/>
        </p:nvSpPr>
        <p:spPr bwMode="auto">
          <a:xfrm>
            <a:off x="1752600" y="6400800"/>
            <a:ext cx="7391400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500" u="sng" dirty="0" smtClean="0">
                <a:solidFill>
                  <a:srgbClr val="0000FF"/>
                </a:solidFill>
                <a:latin typeface="Times New Roman" charset="0"/>
              </a:rPr>
              <a:t>http://</a:t>
            </a:r>
            <a:r>
              <a:rPr lang="en-US" sz="1500" u="sng" dirty="0" err="1" smtClean="0">
                <a:solidFill>
                  <a:srgbClr val="0000FF"/>
                </a:solidFill>
                <a:latin typeface="Times New Roman" charset="0"/>
              </a:rPr>
              <a:t>www.ushmm.org</a:t>
            </a:r>
            <a:r>
              <a:rPr lang="en-US" sz="1500" u="sng" dirty="0" smtClean="0">
                <a:solidFill>
                  <a:srgbClr val="0000FF"/>
                </a:solidFill>
                <a:latin typeface="Times New Roman" charset="0"/>
              </a:rPr>
              <a:t>/educators/teaching-materials/identification-cards-and-personal-stories</a:t>
            </a:r>
            <a:endParaRPr lang="en-US" sz="1500" u="sng" dirty="0">
              <a:solidFill>
                <a:srgbClr val="0000FF"/>
              </a:solidFill>
              <a:latin typeface="Times New Roman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0"/>
            <a:ext cx="8381055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648200" y="653483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 smtClean="0">
                <a:hlinkClick r:id="rId3"/>
              </a:rPr>
              <a:t>http://www.911memorial.org/lesson-plans</a:t>
            </a:r>
            <a:endParaRPr lang="en-US" sz="12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67722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0"/>
            <a:ext cx="6992471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543800" y="4919008"/>
            <a:ext cx="1600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3"/>
              </a:rPr>
              <a:t>http://www.</a:t>
            </a:r>
            <a:br>
              <a:rPr lang="en-US" dirty="0" smtClean="0">
                <a:hlinkClick r:id="rId3"/>
              </a:rPr>
            </a:br>
            <a:r>
              <a:rPr lang="en-US" dirty="0" smtClean="0">
                <a:hlinkClick r:id="rId3"/>
              </a:rPr>
              <a:t>archives.</a:t>
            </a:r>
            <a:br>
              <a:rPr lang="en-US" dirty="0" smtClean="0">
                <a:hlinkClick r:id="rId3"/>
              </a:rPr>
            </a:br>
            <a:r>
              <a:rPr lang="en-US" dirty="0" smtClean="0">
                <a:hlinkClick r:id="rId3"/>
              </a:rPr>
              <a:t>gov/museum/</a:t>
            </a:r>
            <a:endParaRPr lang="en-US" dirty="0" smtClean="0"/>
          </a:p>
          <a:p>
            <a:endParaRPr lang="en-US" dirty="0"/>
          </a:p>
        </p:txBody>
      </p:sp>
      <p:cxnSp>
        <p:nvCxnSpPr>
          <p:cNvPr id="3" name="Straight Arrow Connector 2"/>
          <p:cNvCxnSpPr/>
          <p:nvPr/>
        </p:nvCxnSpPr>
        <p:spPr bwMode="auto">
          <a:xfrm>
            <a:off x="8077200" y="4191000"/>
            <a:ext cx="91440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33661023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609600"/>
            <a:ext cx="4908885" cy="32004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1647" y="3618121"/>
            <a:ext cx="4392353" cy="163967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33" y="3581400"/>
            <a:ext cx="4571999" cy="208665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33" y="5853074"/>
            <a:ext cx="9144000" cy="100492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" y="16933"/>
            <a:ext cx="8166100" cy="5842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5029200" y="762000"/>
            <a:ext cx="396775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7"/>
              </a:rPr>
              <a:t>http://www.digitalvaults.org/#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63951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381000"/>
            <a:ext cx="7924800" cy="274320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>
                <a:latin typeface="Times" charset="0"/>
              </a:rPr>
              <a:t>The common thread to all these instructional materials is they support student learning, are available on the Internet, and can be used in a variety of contexts depending upon the intended learning outcomes. </a:t>
            </a:r>
          </a:p>
        </p:txBody>
      </p:sp>
      <p:pic>
        <p:nvPicPr>
          <p:cNvPr id="2355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4688" y="3048000"/>
            <a:ext cx="2473325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6" name="Text Box 5"/>
          <p:cNvSpPr txBox="1">
            <a:spLocks noChangeArrowheads="1"/>
          </p:cNvSpPr>
          <p:nvPr/>
        </p:nvSpPr>
        <p:spPr bwMode="auto">
          <a:xfrm>
            <a:off x="685800" y="3151188"/>
            <a:ext cx="4343400" cy="3706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algn="l" eaLnBrk="1" hangingPunct="1">
              <a:lnSpc>
                <a:spcPct val="90000"/>
              </a:lnSpc>
              <a:spcBef>
                <a:spcPct val="20000"/>
              </a:spcBef>
            </a:pPr>
            <a:r>
              <a:rPr lang="en-US" sz="3200"/>
              <a:t>They likewise can be used by multiple people in multiple locations simultaneously, and can be accessed over and over without time or location constraints. </a:t>
            </a:r>
          </a:p>
          <a:p>
            <a:pPr>
              <a:spcBef>
                <a:spcPct val="50000"/>
              </a:spcBef>
            </a:pPr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Freeform 6"/>
          <p:cNvSpPr>
            <a:spLocks/>
          </p:cNvSpPr>
          <p:nvPr/>
        </p:nvSpPr>
        <p:spPr bwMode="auto">
          <a:xfrm>
            <a:off x="101600" y="2376488"/>
            <a:ext cx="5910263" cy="3668712"/>
          </a:xfrm>
          <a:custGeom>
            <a:avLst/>
            <a:gdLst>
              <a:gd name="T0" fmla="*/ 3701 w 3723"/>
              <a:gd name="T1" fmla="*/ 935 h 2311"/>
              <a:gd name="T2" fmla="*/ 3403 w 3723"/>
              <a:gd name="T3" fmla="*/ 732 h 2311"/>
              <a:gd name="T4" fmla="*/ 3243 w 3723"/>
              <a:gd name="T5" fmla="*/ 519 h 2311"/>
              <a:gd name="T6" fmla="*/ 3189 w 3723"/>
              <a:gd name="T7" fmla="*/ 444 h 2311"/>
              <a:gd name="T8" fmla="*/ 3157 w 3723"/>
              <a:gd name="T9" fmla="*/ 423 h 2311"/>
              <a:gd name="T10" fmla="*/ 3125 w 3723"/>
              <a:gd name="T11" fmla="*/ 391 h 2311"/>
              <a:gd name="T12" fmla="*/ 3019 w 3723"/>
              <a:gd name="T13" fmla="*/ 327 h 2311"/>
              <a:gd name="T14" fmla="*/ 2933 w 3723"/>
              <a:gd name="T15" fmla="*/ 263 h 2311"/>
              <a:gd name="T16" fmla="*/ 2859 w 3723"/>
              <a:gd name="T17" fmla="*/ 231 h 2311"/>
              <a:gd name="T18" fmla="*/ 2741 w 3723"/>
              <a:gd name="T19" fmla="*/ 156 h 2311"/>
              <a:gd name="T20" fmla="*/ 2496 w 3723"/>
              <a:gd name="T21" fmla="*/ 82 h 2311"/>
              <a:gd name="T22" fmla="*/ 427 w 3723"/>
              <a:gd name="T23" fmla="*/ 114 h 2311"/>
              <a:gd name="T24" fmla="*/ 395 w 3723"/>
              <a:gd name="T25" fmla="*/ 135 h 2311"/>
              <a:gd name="T26" fmla="*/ 331 w 3723"/>
              <a:gd name="T27" fmla="*/ 156 h 2311"/>
              <a:gd name="T28" fmla="*/ 181 w 3723"/>
              <a:gd name="T29" fmla="*/ 252 h 2311"/>
              <a:gd name="T30" fmla="*/ 64 w 3723"/>
              <a:gd name="T31" fmla="*/ 498 h 2311"/>
              <a:gd name="T32" fmla="*/ 11 w 3723"/>
              <a:gd name="T33" fmla="*/ 1330 h 2311"/>
              <a:gd name="T34" fmla="*/ 43 w 3723"/>
              <a:gd name="T35" fmla="*/ 1714 h 2311"/>
              <a:gd name="T36" fmla="*/ 277 w 3723"/>
              <a:gd name="T37" fmla="*/ 1980 h 2311"/>
              <a:gd name="T38" fmla="*/ 544 w 3723"/>
              <a:gd name="T39" fmla="*/ 2162 h 2311"/>
              <a:gd name="T40" fmla="*/ 629 w 3723"/>
              <a:gd name="T41" fmla="*/ 2215 h 2311"/>
              <a:gd name="T42" fmla="*/ 1131 w 3723"/>
              <a:gd name="T43" fmla="*/ 2311 h 2311"/>
              <a:gd name="T44" fmla="*/ 1707 w 3723"/>
              <a:gd name="T45" fmla="*/ 2300 h 2311"/>
              <a:gd name="T46" fmla="*/ 1824 w 3723"/>
              <a:gd name="T47" fmla="*/ 2279 h 2311"/>
              <a:gd name="T48" fmla="*/ 2208 w 3723"/>
              <a:gd name="T49" fmla="*/ 2172 h 2311"/>
              <a:gd name="T50" fmla="*/ 2453 w 3723"/>
              <a:gd name="T51" fmla="*/ 2044 h 2311"/>
              <a:gd name="T52" fmla="*/ 2752 w 3723"/>
              <a:gd name="T53" fmla="*/ 1831 h 2311"/>
              <a:gd name="T54" fmla="*/ 2827 w 3723"/>
              <a:gd name="T55" fmla="*/ 1756 h 2311"/>
              <a:gd name="T56" fmla="*/ 2923 w 3723"/>
              <a:gd name="T57" fmla="*/ 1639 h 2311"/>
              <a:gd name="T58" fmla="*/ 2965 w 3723"/>
              <a:gd name="T59" fmla="*/ 1575 h 2311"/>
              <a:gd name="T60" fmla="*/ 3083 w 3723"/>
              <a:gd name="T61" fmla="*/ 1372 h 2311"/>
              <a:gd name="T62" fmla="*/ 3115 w 3723"/>
              <a:gd name="T63" fmla="*/ 1308 h 2311"/>
              <a:gd name="T64" fmla="*/ 3179 w 3723"/>
              <a:gd name="T65" fmla="*/ 1255 h 2311"/>
              <a:gd name="T66" fmla="*/ 3339 w 3723"/>
              <a:gd name="T67" fmla="*/ 1159 h 2311"/>
              <a:gd name="T68" fmla="*/ 3360 w 3723"/>
              <a:gd name="T69" fmla="*/ 1127 h 2311"/>
              <a:gd name="T70" fmla="*/ 3541 w 3723"/>
              <a:gd name="T71" fmla="*/ 1074 h 2311"/>
              <a:gd name="T72" fmla="*/ 3573 w 3723"/>
              <a:gd name="T73" fmla="*/ 1052 h 2311"/>
              <a:gd name="T74" fmla="*/ 3637 w 3723"/>
              <a:gd name="T75" fmla="*/ 1031 h 2311"/>
              <a:gd name="T76" fmla="*/ 3723 w 3723"/>
              <a:gd name="T77" fmla="*/ 978 h 2311"/>
              <a:gd name="T78" fmla="*/ 3701 w 3723"/>
              <a:gd name="T79" fmla="*/ 935 h 2311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3723"/>
              <a:gd name="T121" fmla="*/ 0 h 2311"/>
              <a:gd name="T122" fmla="*/ 3723 w 3723"/>
              <a:gd name="T123" fmla="*/ 2311 h 2311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3723" h="2311">
                <a:moveTo>
                  <a:pt x="3701" y="935"/>
                </a:moveTo>
                <a:cubicBezTo>
                  <a:pt x="3680" y="922"/>
                  <a:pt x="3441" y="785"/>
                  <a:pt x="3403" y="732"/>
                </a:cubicBezTo>
                <a:cubicBezTo>
                  <a:pt x="3349" y="658"/>
                  <a:pt x="3297" y="591"/>
                  <a:pt x="3243" y="519"/>
                </a:cubicBezTo>
                <a:cubicBezTo>
                  <a:pt x="3224" y="494"/>
                  <a:pt x="3214" y="460"/>
                  <a:pt x="3189" y="444"/>
                </a:cubicBezTo>
                <a:cubicBezTo>
                  <a:pt x="3178" y="437"/>
                  <a:pt x="3166" y="431"/>
                  <a:pt x="3157" y="423"/>
                </a:cubicBezTo>
                <a:cubicBezTo>
                  <a:pt x="3145" y="413"/>
                  <a:pt x="3137" y="399"/>
                  <a:pt x="3125" y="391"/>
                </a:cubicBezTo>
                <a:cubicBezTo>
                  <a:pt x="3091" y="367"/>
                  <a:pt x="3052" y="351"/>
                  <a:pt x="3019" y="327"/>
                </a:cubicBezTo>
                <a:cubicBezTo>
                  <a:pt x="2990" y="305"/>
                  <a:pt x="2964" y="278"/>
                  <a:pt x="2933" y="263"/>
                </a:cubicBezTo>
                <a:cubicBezTo>
                  <a:pt x="2908" y="250"/>
                  <a:pt x="2882" y="244"/>
                  <a:pt x="2859" y="231"/>
                </a:cubicBezTo>
                <a:cubicBezTo>
                  <a:pt x="2817" y="207"/>
                  <a:pt x="2784" y="175"/>
                  <a:pt x="2741" y="156"/>
                </a:cubicBezTo>
                <a:cubicBezTo>
                  <a:pt x="2666" y="122"/>
                  <a:pt x="2575" y="100"/>
                  <a:pt x="2496" y="82"/>
                </a:cubicBezTo>
                <a:cubicBezTo>
                  <a:pt x="2096" y="84"/>
                  <a:pt x="1084" y="0"/>
                  <a:pt x="427" y="114"/>
                </a:cubicBezTo>
                <a:cubicBezTo>
                  <a:pt x="416" y="121"/>
                  <a:pt x="406" y="129"/>
                  <a:pt x="395" y="135"/>
                </a:cubicBezTo>
                <a:cubicBezTo>
                  <a:pt x="374" y="143"/>
                  <a:pt x="331" y="156"/>
                  <a:pt x="331" y="156"/>
                </a:cubicBezTo>
                <a:cubicBezTo>
                  <a:pt x="303" y="183"/>
                  <a:pt x="217" y="240"/>
                  <a:pt x="181" y="252"/>
                </a:cubicBezTo>
                <a:cubicBezTo>
                  <a:pt x="121" y="331"/>
                  <a:pt x="115" y="419"/>
                  <a:pt x="64" y="498"/>
                </a:cubicBezTo>
                <a:cubicBezTo>
                  <a:pt x="16" y="772"/>
                  <a:pt x="36" y="1052"/>
                  <a:pt x="11" y="1330"/>
                </a:cubicBezTo>
                <a:cubicBezTo>
                  <a:pt x="14" y="1426"/>
                  <a:pt x="0" y="1600"/>
                  <a:pt x="43" y="1714"/>
                </a:cubicBezTo>
                <a:cubicBezTo>
                  <a:pt x="87" y="1831"/>
                  <a:pt x="184" y="1901"/>
                  <a:pt x="277" y="1980"/>
                </a:cubicBezTo>
                <a:cubicBezTo>
                  <a:pt x="357" y="2048"/>
                  <a:pt x="452" y="2108"/>
                  <a:pt x="544" y="2162"/>
                </a:cubicBezTo>
                <a:cubicBezTo>
                  <a:pt x="572" y="2178"/>
                  <a:pt x="597" y="2204"/>
                  <a:pt x="629" y="2215"/>
                </a:cubicBezTo>
                <a:cubicBezTo>
                  <a:pt x="786" y="2269"/>
                  <a:pt x="966" y="2296"/>
                  <a:pt x="1131" y="2311"/>
                </a:cubicBezTo>
                <a:cubicBezTo>
                  <a:pt x="1323" y="2307"/>
                  <a:pt x="1515" y="2306"/>
                  <a:pt x="1707" y="2300"/>
                </a:cubicBezTo>
                <a:cubicBezTo>
                  <a:pt x="1734" y="2299"/>
                  <a:pt x="1794" y="2284"/>
                  <a:pt x="1824" y="2279"/>
                </a:cubicBezTo>
                <a:cubicBezTo>
                  <a:pt x="1957" y="2253"/>
                  <a:pt x="2082" y="2225"/>
                  <a:pt x="2208" y="2172"/>
                </a:cubicBezTo>
                <a:cubicBezTo>
                  <a:pt x="2293" y="2135"/>
                  <a:pt x="2368" y="2078"/>
                  <a:pt x="2453" y="2044"/>
                </a:cubicBezTo>
                <a:cubicBezTo>
                  <a:pt x="2558" y="2000"/>
                  <a:pt x="2666" y="1907"/>
                  <a:pt x="2752" y="1831"/>
                </a:cubicBezTo>
                <a:cubicBezTo>
                  <a:pt x="2778" y="1807"/>
                  <a:pt x="2798" y="1777"/>
                  <a:pt x="2827" y="1756"/>
                </a:cubicBezTo>
                <a:cubicBezTo>
                  <a:pt x="2874" y="1719"/>
                  <a:pt x="2892" y="1689"/>
                  <a:pt x="2923" y="1639"/>
                </a:cubicBezTo>
                <a:cubicBezTo>
                  <a:pt x="2936" y="1617"/>
                  <a:pt x="2965" y="1575"/>
                  <a:pt x="2965" y="1575"/>
                </a:cubicBezTo>
                <a:cubicBezTo>
                  <a:pt x="2986" y="1491"/>
                  <a:pt x="3030" y="1438"/>
                  <a:pt x="3083" y="1372"/>
                </a:cubicBezTo>
                <a:cubicBezTo>
                  <a:pt x="3183" y="1245"/>
                  <a:pt x="3035" y="1427"/>
                  <a:pt x="3115" y="1308"/>
                </a:cubicBezTo>
                <a:cubicBezTo>
                  <a:pt x="3139" y="1271"/>
                  <a:pt x="3148" y="1280"/>
                  <a:pt x="3179" y="1255"/>
                </a:cubicBezTo>
                <a:cubicBezTo>
                  <a:pt x="3226" y="1215"/>
                  <a:pt x="3278" y="1179"/>
                  <a:pt x="3339" y="1159"/>
                </a:cubicBezTo>
                <a:cubicBezTo>
                  <a:pt x="3346" y="1148"/>
                  <a:pt x="3349" y="1133"/>
                  <a:pt x="3360" y="1127"/>
                </a:cubicBezTo>
                <a:cubicBezTo>
                  <a:pt x="3399" y="1102"/>
                  <a:pt x="3491" y="1083"/>
                  <a:pt x="3541" y="1074"/>
                </a:cubicBezTo>
                <a:cubicBezTo>
                  <a:pt x="3551" y="1066"/>
                  <a:pt x="3561" y="1057"/>
                  <a:pt x="3573" y="1052"/>
                </a:cubicBezTo>
                <a:cubicBezTo>
                  <a:pt x="3593" y="1042"/>
                  <a:pt x="3637" y="1031"/>
                  <a:pt x="3637" y="1031"/>
                </a:cubicBezTo>
                <a:cubicBezTo>
                  <a:pt x="3663" y="1005"/>
                  <a:pt x="3692" y="998"/>
                  <a:pt x="3723" y="978"/>
                </a:cubicBezTo>
                <a:cubicBezTo>
                  <a:pt x="3710" y="941"/>
                  <a:pt x="3719" y="953"/>
                  <a:pt x="3701" y="935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533400"/>
            <a:ext cx="7772400" cy="2133600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n-US">
                <a:latin typeface="Times" charset="0"/>
              </a:rPr>
              <a:t>They can be presented to an entire class but their true power comes when individual students access the materials to support their current learning needs.</a:t>
            </a:r>
            <a:endParaRPr lang="en-US" sz="2800">
              <a:latin typeface="Times" charset="0"/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endParaRPr lang="en-US" sz="2800">
              <a:latin typeface="Times" charset="0"/>
            </a:endParaRPr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2743200"/>
            <a:ext cx="2589213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609600" y="2819400"/>
            <a:ext cx="4419600" cy="272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algn="l" eaLnBrk="1" hangingPunct="1">
              <a:lnSpc>
                <a:spcPct val="90000"/>
              </a:lnSpc>
              <a:spcBef>
                <a:spcPct val="20000"/>
              </a:spcBef>
            </a:pPr>
            <a:r>
              <a:rPr lang="en-US" sz="3200"/>
              <a:t>What did the teacher say today about mitosis? I know, I can go to these websites and review the concept myself until I understand it!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304800"/>
            <a:ext cx="7772400" cy="1143000"/>
          </a:xfrm>
        </p:spPr>
        <p:txBody>
          <a:bodyPr/>
          <a:lstStyle/>
          <a:p>
            <a:pPr eaLnBrk="1" hangingPunct="1"/>
            <a:r>
              <a:rPr lang="en-US" b="1" dirty="0">
                <a:latin typeface="Times" charset="0"/>
              </a:rPr>
              <a:t>What are learning objects?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371600"/>
            <a:ext cx="8229600" cy="3581400"/>
          </a:xfrm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FontTx/>
              <a:buNone/>
            </a:pPr>
            <a:r>
              <a:rPr lang="en-US" dirty="0">
                <a:latin typeface="Times" charset="0"/>
              </a:rPr>
              <a:t>Instructional materials found on the Internet that can be used to illustrate, support, supplement or assess student learning. </a:t>
            </a:r>
          </a:p>
          <a:p>
            <a:pPr marL="0" indent="0" eaLnBrk="1" hangingPunct="1">
              <a:spcBef>
                <a:spcPct val="50000"/>
              </a:spcBef>
              <a:buFontTx/>
              <a:buNone/>
            </a:pPr>
            <a:r>
              <a:rPr lang="en-US" dirty="0">
                <a:latin typeface="Times" charset="0"/>
              </a:rPr>
              <a:t>They are small in size, and can take on a variety of different shapes, formats, and purposes</a:t>
            </a:r>
            <a:r>
              <a:rPr lang="en-US" dirty="0" smtClean="0">
                <a:latin typeface="Times" charset="0"/>
              </a:rPr>
              <a:t>.</a:t>
            </a:r>
          </a:p>
          <a:p>
            <a:pPr marL="0" indent="0" eaLnBrk="1" hangingPunct="1">
              <a:spcBef>
                <a:spcPct val="50000"/>
              </a:spcBef>
              <a:buFontTx/>
              <a:buNone/>
            </a:pPr>
            <a:r>
              <a:rPr lang="en-US" b="1" dirty="0" smtClean="0">
                <a:solidFill>
                  <a:srgbClr val="FF0000"/>
                </a:solidFill>
                <a:latin typeface="Times" charset="0"/>
              </a:rPr>
              <a:t>They are NOT learning objectives</a:t>
            </a:r>
          </a:p>
          <a:p>
            <a:pPr marL="0" indent="0" eaLnBrk="1" hangingPunct="1">
              <a:spcBef>
                <a:spcPct val="50000"/>
              </a:spcBef>
              <a:buFontTx/>
              <a:buNone/>
            </a:pPr>
            <a:r>
              <a:rPr lang="en-US" dirty="0" smtClean="0">
                <a:latin typeface="Times" charset="0"/>
              </a:rPr>
              <a:t>They fall into three different</a:t>
            </a:r>
            <a:br>
              <a:rPr lang="en-US" dirty="0" smtClean="0">
                <a:latin typeface="Times" charset="0"/>
              </a:rPr>
            </a:br>
            <a:r>
              <a:rPr lang="en-US" dirty="0" smtClean="0">
                <a:latin typeface="Times" charset="0"/>
              </a:rPr>
              <a:t>types of categories:</a:t>
            </a:r>
            <a:endParaRPr lang="en-US" dirty="0">
              <a:latin typeface="Times" charset="0"/>
            </a:endParaRPr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6162" y="4267200"/>
            <a:ext cx="3170238" cy="237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304800"/>
            <a:ext cx="8229600" cy="1295400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n-US" sz="2800" b="1">
                <a:latin typeface="Times" charset="0"/>
              </a:rPr>
              <a:t>Cellsalive</a:t>
            </a:r>
            <a:r>
              <a:rPr lang="en-US" sz="2800">
                <a:latin typeface="Times" charset="0"/>
              </a:rPr>
              <a:t> 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n-US" sz="2800">
                <a:latin typeface="Times" charset="0"/>
                <a:hlinkClick r:id="rId2"/>
              </a:rPr>
              <a:t>http://Cellsalive.com/</a:t>
            </a:r>
            <a:r>
              <a:rPr lang="en-US" sz="2800">
                <a:latin typeface="Times" charset="0"/>
              </a:rPr>
              <a:t>         A great site for illustrating…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endParaRPr lang="en-US" sz="2800">
              <a:latin typeface="Times" charset="0"/>
            </a:endParaRPr>
          </a:p>
          <a:p>
            <a:pPr marL="0" indent="0" eaLnBrk="1" hangingPunct="1">
              <a:lnSpc>
                <a:spcPct val="90000"/>
              </a:lnSpc>
            </a:pPr>
            <a:endParaRPr lang="en-US" sz="2800">
              <a:latin typeface="Times" charset="0"/>
            </a:endParaRPr>
          </a:p>
        </p:txBody>
      </p:sp>
      <p:pic>
        <p:nvPicPr>
          <p:cNvPr id="2560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371600"/>
            <a:ext cx="6096000" cy="421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Text Box 6"/>
          <p:cNvSpPr txBox="1">
            <a:spLocks noChangeArrowheads="1"/>
          </p:cNvSpPr>
          <p:nvPr/>
        </p:nvSpPr>
        <p:spPr bwMode="auto">
          <a:xfrm>
            <a:off x="6781800" y="1295400"/>
            <a:ext cx="2362200" cy="393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2800"/>
              <a:t>meiosis, mitosis, </a:t>
            </a:r>
            <a:br>
              <a:rPr lang="en-US" sz="2800"/>
            </a:br>
            <a:r>
              <a:rPr lang="en-US" sz="2800"/>
              <a:t>cell biology, microbiology, immunology, microscopy, plant cells, animal cells and more.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7696200" cy="685800"/>
          </a:xfrm>
        </p:spPr>
        <p:txBody>
          <a:bodyPr/>
          <a:lstStyle/>
          <a:p>
            <a:pPr algn="l" eaLnBrk="1" hangingPunct="1"/>
            <a:r>
              <a:rPr lang="en-US" sz="3200">
                <a:latin typeface="Times" charset="0"/>
              </a:rPr>
              <a:t>Tutorials and simulations are most helpful….</a:t>
            </a:r>
            <a:endParaRPr lang="en-US">
              <a:latin typeface="Times" charset="0"/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943600" y="3733800"/>
            <a:ext cx="2743200" cy="236220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>
                <a:latin typeface="Times" charset="0"/>
              </a:rPr>
              <a:t>Just enough,</a:t>
            </a:r>
          </a:p>
          <a:p>
            <a:pPr marL="0" indent="0" eaLnBrk="1" hangingPunct="1">
              <a:buFontTx/>
              <a:buNone/>
            </a:pPr>
            <a:r>
              <a:rPr lang="en-US">
                <a:latin typeface="Times" charset="0"/>
              </a:rPr>
              <a:t>Just in time, </a:t>
            </a:r>
          </a:p>
          <a:p>
            <a:pPr marL="0" indent="0" eaLnBrk="1" hangingPunct="1">
              <a:buFontTx/>
              <a:buNone/>
            </a:pPr>
            <a:r>
              <a:rPr lang="en-US">
                <a:latin typeface="Times" charset="0"/>
              </a:rPr>
              <a:t>Just for you…</a:t>
            </a:r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371600"/>
            <a:ext cx="3817938" cy="477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3" name="Rectangle 6"/>
          <p:cNvSpPr>
            <a:spLocks noChangeArrowheads="1"/>
          </p:cNvSpPr>
          <p:nvPr/>
        </p:nvSpPr>
        <p:spPr bwMode="auto">
          <a:xfrm>
            <a:off x="5370513" y="6400800"/>
            <a:ext cx="37734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u="sng" dirty="0">
                <a:hlinkClick r:id="rId2"/>
              </a:rPr>
              <a:t>http://illuminations.nctm.org/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100526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43000"/>
            <a:ext cx="6553200" cy="431131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13500" y="1295400"/>
            <a:ext cx="2730500" cy="43815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489825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876800"/>
            <a:ext cx="9144000" cy="1383842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6" name="Rectangle 5"/>
          <p:cNvSpPr/>
          <p:nvPr/>
        </p:nvSpPr>
        <p:spPr>
          <a:xfrm>
            <a:off x="5867400" y="6442501"/>
            <a:ext cx="310854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4"/>
              </a:rPr>
              <a:t>http://mathlanding.org/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880330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91000" y="6400800"/>
            <a:ext cx="5791200" cy="6096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2000" u="sng" dirty="0" smtClean="0">
                <a:latin typeface="Times" charset="0"/>
                <a:hlinkClick r:id="rId2"/>
              </a:rPr>
              <a:t>http://www.shodor.org/</a:t>
            </a:r>
            <a:endParaRPr lang="en-US" sz="2000" u="sng" dirty="0" smtClean="0">
              <a:latin typeface="Times" charset="0"/>
            </a:endParaRPr>
          </a:p>
          <a:p>
            <a:pPr eaLnBrk="1" hangingPunct="1">
              <a:buFontTx/>
              <a:buNone/>
            </a:pPr>
            <a:endParaRPr lang="en-US" sz="2000" u="sng" dirty="0">
              <a:latin typeface="Times" charset="0"/>
            </a:endParaRPr>
          </a:p>
        </p:txBody>
      </p:sp>
      <p:sp>
        <p:nvSpPr>
          <p:cNvPr id="28676" name="Line 5"/>
          <p:cNvSpPr>
            <a:spLocks noChangeShapeType="1"/>
          </p:cNvSpPr>
          <p:nvPr/>
        </p:nvSpPr>
        <p:spPr bwMode="auto">
          <a:xfrm>
            <a:off x="8305800" y="60960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698273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0"/>
            <a:ext cx="9144000" cy="424991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514600" y="6027003"/>
            <a:ext cx="6629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3"/>
              </a:rPr>
              <a:t>http://www.shodor.org/interactivate/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" y="4826000"/>
            <a:ext cx="3162300" cy="11938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86200" y="4902200"/>
            <a:ext cx="3771900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81877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Text Box 9"/>
          <p:cNvSpPr txBox="1">
            <a:spLocks noChangeArrowheads="1"/>
          </p:cNvSpPr>
          <p:nvPr/>
        </p:nvSpPr>
        <p:spPr bwMode="auto">
          <a:xfrm rot="5400000">
            <a:off x="6324954" y="3220264"/>
            <a:ext cx="531106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r>
              <a:rPr lang="en-US" sz="1500" dirty="0">
                <a:solidFill>
                  <a:srgbClr val="000000"/>
                </a:solidFill>
                <a:latin typeface="Times New Roman" charset="0"/>
                <a:hlinkClick r:id="rId2"/>
              </a:rPr>
              <a:t>http://www.shodor.org/interactivate/activities/3DTransmographer</a:t>
            </a:r>
            <a:r>
              <a:rPr lang="en-US" sz="1500" dirty="0" smtClean="0">
                <a:solidFill>
                  <a:srgbClr val="000000"/>
                </a:solidFill>
                <a:latin typeface="Times New Roman" charset="0"/>
                <a:hlinkClick r:id="rId2"/>
              </a:rPr>
              <a:t>/</a:t>
            </a:r>
            <a:endParaRPr lang="en-US" sz="1500" dirty="0" smtClean="0">
              <a:solidFill>
                <a:srgbClr val="000000"/>
              </a:solidFill>
              <a:latin typeface="Times New Roman" charset="0"/>
            </a:endParaRPr>
          </a:p>
          <a:p>
            <a:endParaRPr lang="en-US" sz="1500" dirty="0">
              <a:solidFill>
                <a:srgbClr val="000000"/>
              </a:solidFill>
              <a:latin typeface="Times New Roman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8337344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2400" y="5791200"/>
            <a:ext cx="4800600" cy="92811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81600" y="1600200"/>
            <a:ext cx="3352800" cy="508000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Free Rice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304800"/>
            <a:ext cx="8305800" cy="595042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582781" y="6442501"/>
            <a:ext cx="254428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freerice.com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12416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467600" y="228600"/>
            <a:ext cx="1447800" cy="6019800"/>
          </a:xfrm>
          <a:ln>
            <a:solidFill>
              <a:srgbClr val="000000"/>
            </a:solidFill>
          </a:ln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sz="2200" dirty="0">
                <a:latin typeface="Times New Roman" charset="0"/>
              </a:rPr>
              <a:t>English language learners as well as students studying other languages can get help with how to pronounce a word or translation right on the web</a:t>
            </a:r>
          </a:p>
        </p:txBody>
      </p:sp>
      <p:sp>
        <p:nvSpPr>
          <p:cNvPr id="31748" name="Rectangle 6"/>
          <p:cNvSpPr>
            <a:spLocks noChangeArrowheads="1"/>
          </p:cNvSpPr>
          <p:nvPr/>
        </p:nvSpPr>
        <p:spPr bwMode="auto">
          <a:xfrm>
            <a:off x="2192338" y="6400800"/>
            <a:ext cx="6647974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 eaLnBrk="1" hangingPunct="1">
              <a:spcBef>
                <a:spcPct val="20000"/>
              </a:spcBef>
              <a:buFontTx/>
              <a:buChar char="•"/>
            </a:pPr>
            <a:r>
              <a:rPr lang="en-US" dirty="0" smtClean="0">
                <a:latin typeface="Times New Roman" charset="0"/>
                <a:hlinkClick r:id="rId2"/>
              </a:rPr>
              <a:t>http://personal.colby.edu/~bknelson/SLC/index.php</a:t>
            </a:r>
            <a:endParaRPr lang="en-US" dirty="0" smtClean="0">
              <a:latin typeface="Times New Roman" charset="0"/>
            </a:endParaRPr>
          </a:p>
          <a:p>
            <a:pPr algn="l" eaLnBrk="1" hangingPunct="1">
              <a:spcBef>
                <a:spcPct val="20000"/>
              </a:spcBef>
            </a:pPr>
            <a:endParaRPr lang="en-US" dirty="0">
              <a:latin typeface="Times New Roman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228600"/>
            <a:ext cx="7124700" cy="5498642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828800"/>
            <a:ext cx="65278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743200" y="3048000"/>
            <a:ext cx="7772400" cy="60960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sz="2400">
                <a:latin typeface="Times" charset="0"/>
              </a:rPr>
              <a:t> </a:t>
            </a:r>
            <a:r>
              <a:rPr lang="en-US" sz="2400" u="sng">
                <a:latin typeface="Times" charset="0"/>
                <a:hlinkClick r:id="rId3"/>
              </a:rPr>
              <a:t>http://www.uen.org/utahlink/tours/</a:t>
            </a:r>
            <a:r>
              <a:rPr lang="en-US" sz="2400">
                <a:latin typeface="Times" charset="0"/>
              </a:rPr>
              <a:t> </a:t>
            </a:r>
          </a:p>
        </p:txBody>
      </p:sp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469900"/>
            <a:ext cx="72263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3" name="Text Box 8"/>
          <p:cNvSpPr txBox="1">
            <a:spLocks noChangeArrowheads="1"/>
          </p:cNvSpPr>
          <p:nvPr/>
        </p:nvSpPr>
        <p:spPr bwMode="auto">
          <a:xfrm>
            <a:off x="76200" y="76200"/>
            <a:ext cx="6781800" cy="514350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/>
              <a:t>  Or, you can travel the world from your classroom.</a:t>
            </a:r>
          </a:p>
        </p:txBody>
      </p:sp>
      <p:sp>
        <p:nvSpPr>
          <p:cNvPr id="32774" name="Rectangle 9"/>
          <p:cNvSpPr>
            <a:spLocks noChangeArrowheads="1"/>
          </p:cNvSpPr>
          <p:nvPr/>
        </p:nvSpPr>
        <p:spPr bwMode="auto">
          <a:xfrm>
            <a:off x="381000" y="5867400"/>
            <a:ext cx="8382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dirty="0">
                <a:hlinkClick r:id="rId5"/>
              </a:rPr>
              <a:t>http://www.areavibes.com/library/online-field-trips-for-students/</a:t>
            </a:r>
            <a:endParaRPr lang="en-US" dirty="0"/>
          </a:p>
          <a:p>
            <a:endParaRPr lang="en-US" dirty="0"/>
          </a:p>
        </p:txBody>
      </p:sp>
      <p:pic>
        <p:nvPicPr>
          <p:cNvPr id="32775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038600"/>
            <a:ext cx="5867400" cy="183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Learning Object Types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76400"/>
            <a:ext cx="8382000" cy="205740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Reference and content focused materials</a:t>
            </a:r>
            <a:br>
              <a:rPr lang="en-US" dirty="0" smtClean="0"/>
            </a:br>
            <a:r>
              <a:rPr lang="en-US" dirty="0" smtClean="0"/>
              <a:t>purpose – </a:t>
            </a:r>
            <a:r>
              <a:rPr lang="en-US" b="1" dirty="0" smtClean="0"/>
              <a:t>information access via technology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Drill and practice</a:t>
            </a:r>
            <a:br>
              <a:rPr lang="en-US" dirty="0" smtClean="0"/>
            </a:br>
            <a:r>
              <a:rPr lang="en-US" dirty="0" smtClean="0"/>
              <a:t>purpose – </a:t>
            </a:r>
            <a:r>
              <a:rPr lang="en-US" b="1" dirty="0" smtClean="0"/>
              <a:t>Learning</a:t>
            </a:r>
            <a:r>
              <a:rPr lang="en-US" dirty="0" smtClean="0"/>
              <a:t> </a:t>
            </a:r>
            <a:r>
              <a:rPr lang="en-US" b="1" dirty="0" smtClean="0"/>
              <a:t>from</a:t>
            </a:r>
            <a:r>
              <a:rPr lang="en-US" dirty="0" smtClean="0"/>
              <a:t> </a:t>
            </a:r>
            <a:r>
              <a:rPr lang="en-US" b="1" dirty="0" smtClean="0"/>
              <a:t>technology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Games and simulations</a:t>
            </a:r>
            <a:br>
              <a:rPr lang="en-US" dirty="0" smtClean="0"/>
            </a:br>
            <a:r>
              <a:rPr lang="en-US" dirty="0" smtClean="0"/>
              <a:t>purpose – </a:t>
            </a:r>
            <a:r>
              <a:rPr lang="en-US" b="1" dirty="0" smtClean="0"/>
              <a:t>Learning</a:t>
            </a:r>
            <a:r>
              <a:rPr lang="en-US" dirty="0" smtClean="0"/>
              <a:t> </a:t>
            </a:r>
            <a:r>
              <a:rPr lang="en-US" b="1" dirty="0" smtClean="0"/>
              <a:t>with</a:t>
            </a:r>
            <a:r>
              <a:rPr lang="en-US" dirty="0" smtClean="0"/>
              <a:t> </a:t>
            </a:r>
            <a:r>
              <a:rPr lang="en-US" b="1" dirty="0" smtClean="0"/>
              <a:t>technology</a:t>
            </a:r>
          </a:p>
          <a:p>
            <a:pPr marL="514350" indent="-514350">
              <a:buFont typeface="+mj-lt"/>
              <a:buAutoNum type="arabicPeriod"/>
            </a:pPr>
            <a:endParaRPr lang="en-US" b="1" dirty="0"/>
          </a:p>
          <a:p>
            <a:pPr marL="0" indent="0">
              <a:buNone/>
            </a:pPr>
            <a:r>
              <a:rPr lang="en-US" dirty="0" smtClean="0"/>
              <a:t>Let’s look at some examples…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0" y="4526772"/>
            <a:ext cx="1435100" cy="162953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191000" y="621166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 smtClean="0">
                <a:hlinkClick r:id="rId3"/>
              </a:rPr>
              <a:t>http://www.museumofplay.org/online-collections/22/52/111.1937</a:t>
            </a:r>
          </a:p>
          <a:p>
            <a:r>
              <a:rPr lang="en-US" sz="1200" dirty="0" smtClean="0">
                <a:hlinkClick r:id="rId3"/>
              </a:rPr>
              <a:t>http://en.wikipedia.org/wiki/RollerCoaster_Tycoon</a:t>
            </a:r>
            <a:endParaRPr lang="en-US" sz="1200" dirty="0" smtClean="0"/>
          </a:p>
          <a:p>
            <a:endParaRPr lang="en-US" sz="12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5200" y="2743200"/>
            <a:ext cx="1556255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66671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5943600"/>
            <a:ext cx="7620000" cy="1143000"/>
          </a:xfrm>
        </p:spPr>
        <p:txBody>
          <a:bodyPr/>
          <a:lstStyle/>
          <a:p>
            <a:pPr algn="r" eaLnBrk="1" hangingPunct="1"/>
            <a:r>
              <a:rPr lang="en-US" sz="2400" u="sng">
                <a:solidFill>
                  <a:srgbClr val="0000FF"/>
                </a:solidFill>
                <a:latin typeface="Times" charset="0"/>
                <a:hlinkClick r:id="rId2"/>
              </a:rPr>
              <a:t>http://www.sandiegozoo.org/zoo/ex_panda_station.html</a:t>
            </a:r>
            <a:endParaRPr lang="en-US">
              <a:latin typeface="Times" charset="0"/>
            </a:endParaRPr>
          </a:p>
        </p:txBody>
      </p:sp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533400"/>
            <a:ext cx="6172200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2819400"/>
            <a:ext cx="1270000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819400"/>
            <a:ext cx="1270000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8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3835400"/>
            <a:ext cx="1270000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9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1016000"/>
            <a:ext cx="1270000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0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835400"/>
            <a:ext cx="1270000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1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990600"/>
            <a:ext cx="1295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02" name="Text Box 11"/>
          <p:cNvSpPr txBox="1">
            <a:spLocks noChangeArrowheads="1"/>
          </p:cNvSpPr>
          <p:nvPr/>
        </p:nvSpPr>
        <p:spPr bwMode="auto">
          <a:xfrm>
            <a:off x="2819400" y="2286000"/>
            <a:ext cx="3505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3200" b="1"/>
              <a:t>San Diego Zoo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533400" y="381000"/>
            <a:ext cx="50292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 eaLnBrk="1" hangingPunct="1"/>
            <a:r>
              <a:rPr lang="en-US" sz="3200" b="1">
                <a:solidFill>
                  <a:schemeClr val="tx2"/>
                </a:solidFill>
              </a:rPr>
              <a:t>Yellowstone National Park</a:t>
            </a:r>
            <a:r>
              <a:rPr lang="en-US" sz="3200">
                <a:solidFill>
                  <a:schemeClr val="tx2"/>
                </a:solidFill>
              </a:rPr>
              <a:t> Wolf news, sightings, history, packs, captive wolves, a wolf map, and audio clip of a wolf howling. </a:t>
            </a:r>
            <a:endParaRPr lang="en-US" sz="3200">
              <a:solidFill>
                <a:schemeClr val="tx2"/>
              </a:solidFill>
              <a:latin typeface="Times New Roman" charset="0"/>
            </a:endParaRPr>
          </a:p>
        </p:txBody>
      </p:sp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0" y="533400"/>
            <a:ext cx="2692400" cy="397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2744788" y="6400800"/>
            <a:ext cx="63992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tx2"/>
                </a:solidFill>
              </a:rPr>
              <a:t>(</a:t>
            </a:r>
            <a:r>
              <a:rPr lang="en-US" u="sng">
                <a:solidFill>
                  <a:srgbClr val="0000FF"/>
                </a:solidFill>
                <a:hlinkClick r:id="rId3"/>
              </a:rPr>
              <a:t>http://www.yellowstone-natl-park.com/wolf.htm</a:t>
            </a:r>
            <a:r>
              <a:rPr lang="en-US">
                <a:solidFill>
                  <a:schemeClr val="tx2"/>
                </a:solidFill>
              </a:rPr>
              <a:t>) 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609600"/>
            <a:ext cx="3352800" cy="472440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>
                <a:latin typeface="Times" charset="0"/>
              </a:rPr>
              <a:t>Wow, these are great resources!</a:t>
            </a:r>
          </a:p>
          <a:p>
            <a:pPr marL="0" indent="0" eaLnBrk="1" hangingPunct="1">
              <a:buFontTx/>
              <a:buNone/>
            </a:pPr>
            <a:r>
              <a:rPr lang="en-US">
                <a:latin typeface="Times" charset="0"/>
              </a:rPr>
              <a:t>How can we find them?</a:t>
            </a:r>
          </a:p>
          <a:p>
            <a:pPr marL="0" indent="0" eaLnBrk="1" hangingPunct="1">
              <a:buFontTx/>
              <a:buNone/>
            </a:pPr>
            <a:r>
              <a:rPr lang="en-US">
                <a:latin typeface="Times" charset="0"/>
              </a:rPr>
              <a:t>There</a:t>
            </a:r>
            <a:r>
              <a:rPr lang="ja-JP" altLang="en-US">
                <a:latin typeface="Times" charset="0"/>
              </a:rPr>
              <a:t>’</a:t>
            </a:r>
            <a:r>
              <a:rPr lang="en-US">
                <a:latin typeface="Times" charset="0"/>
              </a:rPr>
              <a:t>s lots of stuff out there and I don</a:t>
            </a:r>
            <a:r>
              <a:rPr lang="ja-JP" altLang="en-US">
                <a:latin typeface="Times" charset="0"/>
              </a:rPr>
              <a:t>’</a:t>
            </a:r>
            <a:r>
              <a:rPr lang="en-US">
                <a:latin typeface="Times" charset="0"/>
              </a:rPr>
              <a:t>t have much time.</a:t>
            </a:r>
          </a:p>
        </p:txBody>
      </p:sp>
      <p:pic>
        <p:nvPicPr>
          <p:cNvPr id="3584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762000"/>
            <a:ext cx="3767138" cy="470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381000"/>
            <a:ext cx="7772400" cy="342900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sz="2800" dirty="0">
                <a:latin typeface="Times" charset="0"/>
              </a:rPr>
              <a:t>One can find learning objects in a myriad of locations. A Google search on </a:t>
            </a:r>
            <a:r>
              <a:rPr lang="ja-JP" altLang="en-US" sz="2800" dirty="0">
                <a:latin typeface="Times" charset="0"/>
              </a:rPr>
              <a:t>“</a:t>
            </a:r>
            <a:r>
              <a:rPr lang="en-US" sz="2800" dirty="0">
                <a:latin typeface="Times" charset="0"/>
              </a:rPr>
              <a:t>learning objects</a:t>
            </a:r>
            <a:r>
              <a:rPr lang="ja-JP" altLang="en-US" sz="2800" dirty="0">
                <a:latin typeface="Times" charset="0"/>
              </a:rPr>
              <a:t>”</a:t>
            </a:r>
            <a:r>
              <a:rPr lang="en-US" sz="2800" dirty="0">
                <a:latin typeface="Times" charset="0"/>
              </a:rPr>
              <a:t> done as this presentation was being written returned </a:t>
            </a:r>
            <a:r>
              <a:rPr lang="en-US" sz="2800" dirty="0" smtClean="0">
                <a:latin typeface="Times" charset="0"/>
              </a:rPr>
              <a:t>18.9 </a:t>
            </a:r>
            <a:r>
              <a:rPr lang="en-US" sz="2800" dirty="0">
                <a:latin typeface="Times" charset="0"/>
              </a:rPr>
              <a:t>million hits. A second search using </a:t>
            </a:r>
            <a:r>
              <a:rPr lang="ja-JP" altLang="en-US" sz="2800" dirty="0">
                <a:latin typeface="Times" charset="0"/>
              </a:rPr>
              <a:t>“</a:t>
            </a:r>
            <a:r>
              <a:rPr lang="en-US" sz="2800" dirty="0">
                <a:latin typeface="Times" charset="0"/>
              </a:rPr>
              <a:t>learning objects fractions</a:t>
            </a:r>
            <a:r>
              <a:rPr lang="ja-JP" altLang="en-US" sz="2800" dirty="0">
                <a:latin typeface="Times" charset="0"/>
              </a:rPr>
              <a:t>”</a:t>
            </a:r>
            <a:r>
              <a:rPr lang="en-US" sz="2800" dirty="0">
                <a:latin typeface="Times" charset="0"/>
              </a:rPr>
              <a:t> yielded </a:t>
            </a:r>
            <a:r>
              <a:rPr lang="en-US" sz="2800" dirty="0" smtClean="0">
                <a:latin typeface="Times" charset="0"/>
              </a:rPr>
              <a:t>469,000 hits </a:t>
            </a:r>
            <a:r>
              <a:rPr lang="en-US" sz="2800" dirty="0">
                <a:latin typeface="Times" charset="0"/>
              </a:rPr>
              <a:t>while </a:t>
            </a:r>
            <a:r>
              <a:rPr lang="ja-JP" altLang="en-US" sz="2800" dirty="0">
                <a:latin typeface="Times" charset="0"/>
              </a:rPr>
              <a:t>“</a:t>
            </a:r>
            <a:r>
              <a:rPr lang="en-US" sz="2800" dirty="0">
                <a:latin typeface="Times" charset="0"/>
              </a:rPr>
              <a:t>learning objects fractions middle school</a:t>
            </a:r>
            <a:r>
              <a:rPr lang="ja-JP" altLang="en-US" sz="2800" dirty="0">
                <a:latin typeface="Times" charset="0"/>
              </a:rPr>
              <a:t>”</a:t>
            </a:r>
            <a:r>
              <a:rPr lang="en-US" sz="2800" dirty="0">
                <a:latin typeface="Times" charset="0"/>
              </a:rPr>
              <a:t> yielded </a:t>
            </a:r>
            <a:r>
              <a:rPr lang="en-US" sz="2800" dirty="0" smtClean="0">
                <a:latin typeface="Times" charset="0"/>
              </a:rPr>
              <a:t>964,000 hits</a:t>
            </a:r>
            <a:r>
              <a:rPr lang="en-US" sz="2800" dirty="0">
                <a:latin typeface="Times" charset="0"/>
              </a:rPr>
              <a:t>. </a:t>
            </a:r>
          </a:p>
        </p:txBody>
      </p:sp>
      <p:pic>
        <p:nvPicPr>
          <p:cNvPr id="3686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962400"/>
            <a:ext cx="4267200" cy="177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6868" name="Group 13"/>
          <p:cNvGrpSpPr>
            <a:grpSpLocks/>
          </p:cNvGrpSpPr>
          <p:nvPr/>
        </p:nvGrpSpPr>
        <p:grpSpPr bwMode="auto">
          <a:xfrm>
            <a:off x="381000" y="3657600"/>
            <a:ext cx="4038600" cy="2590800"/>
            <a:chOff x="240" y="2448"/>
            <a:chExt cx="2544" cy="1632"/>
          </a:xfrm>
        </p:grpSpPr>
        <p:sp>
          <p:nvSpPr>
            <p:cNvPr id="36870" name="Rectangle 12"/>
            <p:cNvSpPr>
              <a:spLocks noChangeArrowheads="1"/>
            </p:cNvSpPr>
            <p:nvPr/>
          </p:nvSpPr>
          <p:spPr bwMode="auto">
            <a:xfrm>
              <a:off x="240" y="2448"/>
              <a:ext cx="2256" cy="163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871" name="Text Box 6"/>
            <p:cNvSpPr txBox="1">
              <a:spLocks noChangeArrowheads="1"/>
            </p:cNvSpPr>
            <p:nvPr/>
          </p:nvSpPr>
          <p:spPr bwMode="auto">
            <a:xfrm>
              <a:off x="240" y="2688"/>
              <a:ext cx="960" cy="6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9pPr>
            </a:lstStyle>
            <a:p>
              <a:pPr algn="l">
                <a:spcBef>
                  <a:spcPct val="50000"/>
                </a:spcBef>
              </a:pPr>
              <a:r>
                <a:rPr lang="en-US" sz="5500">
                  <a:latin typeface="Sand" charset="0"/>
                </a:rPr>
                <a:t>1/4</a:t>
              </a:r>
              <a:endParaRPr lang="en-US"/>
            </a:p>
          </p:txBody>
        </p:sp>
        <p:sp>
          <p:nvSpPr>
            <p:cNvPr id="36872" name="Text Box 7"/>
            <p:cNvSpPr txBox="1">
              <a:spLocks noChangeArrowheads="1"/>
            </p:cNvSpPr>
            <p:nvPr/>
          </p:nvSpPr>
          <p:spPr bwMode="auto">
            <a:xfrm>
              <a:off x="1536" y="3408"/>
              <a:ext cx="1248" cy="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9pPr>
            </a:lstStyle>
            <a:p>
              <a:pPr algn="l">
                <a:spcBef>
                  <a:spcPct val="50000"/>
                </a:spcBef>
              </a:pPr>
              <a:r>
                <a:rPr lang="en-US" sz="5500">
                  <a:latin typeface="Gill Sans Ultra Bold" charset="0"/>
                </a:rPr>
                <a:t>1/3</a:t>
              </a:r>
            </a:p>
          </p:txBody>
        </p:sp>
        <p:sp>
          <p:nvSpPr>
            <p:cNvPr id="36873" name="Text Box 8"/>
            <p:cNvSpPr txBox="1">
              <a:spLocks noChangeArrowheads="1"/>
            </p:cNvSpPr>
            <p:nvPr/>
          </p:nvSpPr>
          <p:spPr bwMode="auto">
            <a:xfrm>
              <a:off x="576" y="3408"/>
              <a:ext cx="1200" cy="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9pPr>
            </a:lstStyle>
            <a:p>
              <a:pPr algn="l">
                <a:spcBef>
                  <a:spcPct val="50000"/>
                </a:spcBef>
              </a:pPr>
              <a:r>
                <a:rPr lang="en-US" sz="4400">
                  <a:latin typeface="Optima ExtraBlack" charset="0"/>
                </a:rPr>
                <a:t>5/8</a:t>
              </a:r>
              <a:endParaRPr lang="en-US"/>
            </a:p>
          </p:txBody>
        </p:sp>
        <p:grpSp>
          <p:nvGrpSpPr>
            <p:cNvPr id="36874" name="Group 11"/>
            <p:cNvGrpSpPr>
              <a:grpSpLocks/>
            </p:cNvGrpSpPr>
            <p:nvPr/>
          </p:nvGrpSpPr>
          <p:grpSpPr bwMode="auto">
            <a:xfrm>
              <a:off x="1392" y="2544"/>
              <a:ext cx="432" cy="816"/>
              <a:chOff x="2448" y="2832"/>
              <a:chExt cx="432" cy="816"/>
            </a:xfrm>
          </p:grpSpPr>
          <p:sp>
            <p:nvSpPr>
              <p:cNvPr id="36875" name="WordArt 9"/>
              <p:cNvSpPr>
                <a:spLocks noChangeArrowheads="1" noChangeShapeType="1" noTextEdit="1"/>
              </p:cNvSpPr>
              <p:nvPr/>
            </p:nvSpPr>
            <p:spPr bwMode="auto">
              <a:xfrm>
                <a:off x="2448" y="2832"/>
                <a:ext cx="384" cy="8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sz="3600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FFFFFF"/>
                    </a:solidFill>
                    <a:latin typeface="Arial Black"/>
                    <a:ea typeface="Arial Black"/>
                    <a:cs typeface="Arial Black"/>
                  </a:rPr>
                  <a:t>7</a:t>
                </a:r>
              </a:p>
              <a:p>
                <a:pPr algn="ctr"/>
                <a:r>
                  <a:rPr lang="en-US" sz="3600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FFFFFF"/>
                    </a:solidFill>
                    <a:latin typeface="Arial Black"/>
                    <a:ea typeface="Arial Black"/>
                    <a:cs typeface="Arial Black"/>
                  </a:rPr>
                  <a:t>15</a:t>
                </a:r>
              </a:p>
            </p:txBody>
          </p:sp>
          <p:sp>
            <p:nvSpPr>
              <p:cNvPr id="36876" name="Line 10"/>
              <p:cNvSpPr>
                <a:spLocks noChangeShapeType="1"/>
              </p:cNvSpPr>
              <p:nvPr/>
            </p:nvSpPr>
            <p:spPr bwMode="auto">
              <a:xfrm>
                <a:off x="2448" y="3216"/>
                <a:ext cx="432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36869" name="Rectangle 14"/>
          <p:cNvSpPr>
            <a:spLocks noChangeArrowheads="1"/>
          </p:cNvSpPr>
          <p:nvPr/>
        </p:nvSpPr>
        <p:spPr bwMode="auto">
          <a:xfrm>
            <a:off x="5980113" y="6400800"/>
            <a:ext cx="31638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>
                <a:hlinkClick r:id="rId3"/>
              </a:rPr>
              <a:t>http://www.google.com/</a:t>
            </a:r>
            <a:endParaRPr 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Rectangle 9"/>
          <p:cNvSpPr>
            <a:spLocks noChangeArrowheads="1"/>
          </p:cNvSpPr>
          <p:nvPr/>
        </p:nvSpPr>
        <p:spPr bwMode="auto">
          <a:xfrm>
            <a:off x="6049734" y="6442501"/>
            <a:ext cx="309426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dirty="0" smtClean="0">
                <a:hlinkClick r:id="rId2"/>
              </a:rPr>
              <a:t>https://myqei.org/ideas/</a:t>
            </a:r>
            <a:endParaRPr lang="en-US" dirty="0" smtClean="0"/>
          </a:p>
          <a:p>
            <a:pPr algn="l"/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333" y="0"/>
            <a:ext cx="8746067" cy="6642303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0"/>
            <a:ext cx="8899071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125595" y="6248400"/>
            <a:ext cx="3082244" cy="461665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wrap="none">
            <a:spAutoFit/>
          </a:bodyPr>
          <a:lstStyle/>
          <a:p>
            <a:r>
              <a:rPr lang="en-US" dirty="0" smtClean="0">
                <a:hlinkClick r:id="rId3"/>
              </a:rPr>
              <a:t>http://badgerlink.net/all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1669954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0"/>
            <a:ext cx="7458263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094133" y="5257800"/>
            <a:ext cx="104986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3"/>
              </a:rPr>
              <a:t>http://explore.ecb.org/videos/WML_programs?P1=SUBJECT&amp;REFERER=BADGER</a:t>
            </a:r>
            <a:endParaRPr lang="en-US" sz="12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875310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9" name="Rectangle 6"/>
          <p:cNvSpPr>
            <a:spLocks noChangeArrowheads="1"/>
          </p:cNvSpPr>
          <p:nvPr/>
        </p:nvSpPr>
        <p:spPr bwMode="auto">
          <a:xfrm>
            <a:off x="6122988" y="6400800"/>
            <a:ext cx="30210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u="sng" dirty="0">
                <a:hlinkClick r:id="rId2"/>
              </a:rPr>
              <a:t>http://wisc-online.com/</a:t>
            </a:r>
            <a:endParaRPr lang="en-US" u="sng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0"/>
            <a:ext cx="7950200" cy="624610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81000" y="6324600"/>
            <a:ext cx="5334000" cy="461665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Wisconsin Technical College System</a:t>
            </a:r>
            <a:endParaRPr lang="en-US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Rectangle 6"/>
          <p:cNvSpPr>
            <a:spLocks noChangeArrowheads="1"/>
          </p:cNvSpPr>
          <p:nvPr/>
        </p:nvSpPr>
        <p:spPr bwMode="auto">
          <a:xfrm>
            <a:off x="3470652" y="6384925"/>
            <a:ext cx="56733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dirty="0" smtClean="0">
                <a:hlinkClick r:id="rId2"/>
              </a:rPr>
              <a:t>http://www.merlot.org/merlot/materials.htm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640" y="65385"/>
            <a:ext cx="8112960" cy="6411615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4343400" cy="350520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sz="2800" b="1">
                <a:latin typeface="Times" charset="0"/>
              </a:rPr>
              <a:t>Library of Congress</a:t>
            </a:r>
            <a:endParaRPr lang="en-US" sz="2800">
              <a:latin typeface="Times" charset="0"/>
            </a:endParaRPr>
          </a:p>
          <a:p>
            <a:pPr marL="0" indent="0" eaLnBrk="1" hangingPunct="1">
              <a:buFontTx/>
              <a:buNone/>
            </a:pPr>
            <a:r>
              <a:rPr lang="en-US" sz="2400">
                <a:latin typeface="Times" charset="0"/>
              </a:rPr>
              <a:t>Has fantastic materials including historic maps, photos, documents, audio and video clips, virtual tours of galleries, multilingual resources on world culture and more. </a:t>
            </a:r>
          </a:p>
          <a:p>
            <a:pPr marL="0" indent="0" eaLnBrk="1" hangingPunct="1"/>
            <a:endParaRPr lang="en-US" sz="2400">
              <a:latin typeface="Times" charset="0"/>
            </a:endParaRPr>
          </a:p>
        </p:txBody>
      </p:sp>
      <p:pic>
        <p:nvPicPr>
          <p:cNvPr id="4403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457200"/>
            <a:ext cx="3900488" cy="562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6"/>
          <p:cNvSpPr>
            <a:spLocks noChangeArrowheads="1"/>
          </p:cNvSpPr>
          <p:nvPr/>
        </p:nvSpPr>
        <p:spPr bwMode="auto">
          <a:xfrm>
            <a:off x="4876800" y="5470525"/>
            <a:ext cx="4114800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en-US" sz="500"/>
              <a:t>http://memory.loc.gov/cgi-bin/query/D?cdn:19:./temp/~ammem_eb1T::@@@mdb=mcc,gottscho,detr,nfor,wpa,aap,cwar,bbpix,cowellbib,calbkbib,consrvbib,bdsbib,dag,fsaall,gmd,pan,vv,presp,varstg,suffrg,nawbib,horyd,wtc,toddbib,mgw,ncr,ngp,musdibib,hlaw,papr,lhbumbib,rbpebib,lbcoll,alad,hh,aaodyssey,magbell,bbcards,dcm,raelbib,runyon,dukesm,lomaxbib,mtj,gottlieb,aep,qlt,coolbib,fpnas,aasm,scsm,denn,relpet,amss,aaeo,mffbib,afc911bib,mjm,mnwp,rbcmillerbib,molden,ww2map,hawp,omhbib,rbaapcbib,mal,ncpsbib,ncpm,lhbprbib,ftvbib,afcreed,aipn,cwband,flwpabib,wpapos,cmns,psbib,pin,coplandbib,cola,tccc,curt,mharendt,lhbcbbib,eaa,haybib,mesnbib,fine,cwnyhs,svybib,mmorse,afcwwgbib,mymhiwebib,uncall,mfd,afcwip,mtaft,manz,llstbib,fawbib,berl,fmuever,cdn,upboverbib,mussm,cic,afcpearl,awh,awhbib,sgp,wright,lhbtnbib,afcesnbib,hurstonbib,mreynoldsbib,spaldingbib,sgproto</a:t>
            </a:r>
            <a:endParaRPr lang="en-US"/>
          </a:p>
        </p:txBody>
      </p:sp>
      <p:pic>
        <p:nvPicPr>
          <p:cNvPr id="4403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57200"/>
            <a:ext cx="3429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8" name="Rectangle 8"/>
          <p:cNvSpPr>
            <a:spLocks noChangeArrowheads="1"/>
          </p:cNvSpPr>
          <p:nvPr/>
        </p:nvSpPr>
        <p:spPr bwMode="auto">
          <a:xfrm>
            <a:off x="7242175" y="6400800"/>
            <a:ext cx="1901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u="sng">
                <a:hlinkClick r:id="rId4"/>
              </a:rPr>
              <a:t>http://loc.gov/</a:t>
            </a:r>
            <a:endParaRPr lang="en-US"/>
          </a:p>
        </p:txBody>
      </p:sp>
      <p:sp>
        <p:nvSpPr>
          <p:cNvPr id="44039" name="Rectangle 9"/>
          <p:cNvSpPr>
            <a:spLocks noChangeArrowheads="1"/>
          </p:cNvSpPr>
          <p:nvPr/>
        </p:nvSpPr>
        <p:spPr bwMode="auto">
          <a:xfrm>
            <a:off x="838200" y="4968875"/>
            <a:ext cx="3581400" cy="1127125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1600" b="1">
                <a:solidFill>
                  <a:srgbClr val="000000"/>
                </a:solidFill>
                <a:latin typeface="Times New Roman" charset="0"/>
              </a:rPr>
              <a:t>Riverfront in Milwaukee, Wisconsin, showing a bridge spanning the Milwaukee River near the Pabst building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228600"/>
            <a:ext cx="8839200" cy="83820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dirty="0" smtClean="0">
                <a:latin typeface="Times" charset="0"/>
              </a:rPr>
              <a:t>Content Focused Object -- They </a:t>
            </a:r>
            <a:r>
              <a:rPr lang="en-US" dirty="0">
                <a:latin typeface="Times" charset="0"/>
              </a:rPr>
              <a:t>could be </a:t>
            </a:r>
            <a:r>
              <a:rPr lang="en-US" dirty="0" smtClean="0">
                <a:latin typeface="Times" charset="0"/>
              </a:rPr>
              <a:t>extremely simple and static such as a </a:t>
            </a:r>
            <a:r>
              <a:rPr lang="en-US" dirty="0">
                <a:latin typeface="Times" charset="0"/>
              </a:rPr>
              <a:t>picture of the water cycle….</a:t>
            </a:r>
          </a:p>
        </p:txBody>
      </p:sp>
      <p:pic>
        <p:nvPicPr>
          <p:cNvPr id="1536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371600"/>
            <a:ext cx="6400800" cy="490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Rectangle 5"/>
          <p:cNvSpPr>
            <a:spLocks noChangeArrowheads="1"/>
          </p:cNvSpPr>
          <p:nvPr/>
        </p:nvSpPr>
        <p:spPr bwMode="auto">
          <a:xfrm>
            <a:off x="5156200" y="6613525"/>
            <a:ext cx="39814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1000"/>
              <a:t>http://www.usgcrp.gov/usgcrp/images/ocp2003/WaterCycle-optimized.jpg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457200"/>
            <a:ext cx="8153400" cy="4114800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n-US" sz="2800" b="1">
                <a:latin typeface="Times" charset="0"/>
              </a:rPr>
              <a:t>University of Wisconsin Digital Collections</a:t>
            </a:r>
            <a:r>
              <a:rPr lang="en-US" sz="2800">
                <a:latin typeface="Times" charset="0"/>
              </a:rPr>
              <a:t> 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n-US" sz="2800">
                <a:latin typeface="Times" charset="0"/>
              </a:rPr>
              <a:t>Contains a wealth of digitized materials from the UW System libraries you can use to support instruction. A sample of collection titles includes Africa Focus: Sights and Sounds of a Continent, Great Lakes Maritime History Project, Icelandic Online Dictionary and Readings, Illustrated Shakespeare, SouthEast Asian Images and Texts, and Wisconsin Public Land Survey Records: Original Field Notes.</a:t>
            </a:r>
          </a:p>
          <a:p>
            <a:pPr marL="0" indent="0" eaLnBrk="1" hangingPunct="1">
              <a:lnSpc>
                <a:spcPct val="90000"/>
              </a:lnSpc>
            </a:pPr>
            <a:endParaRPr lang="en-US" sz="2800">
              <a:latin typeface="Times" charset="0"/>
            </a:endParaRPr>
          </a:p>
        </p:txBody>
      </p:sp>
      <p:pic>
        <p:nvPicPr>
          <p:cNvPr id="4505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075" y="4343400"/>
            <a:ext cx="12192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1825" y="4343400"/>
            <a:ext cx="12192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575" y="4343400"/>
            <a:ext cx="12192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2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0913" y="4343400"/>
            <a:ext cx="12192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3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9663" y="4343400"/>
            <a:ext cx="12192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4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4343400"/>
            <a:ext cx="12192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5" name="Rectangle 11"/>
          <p:cNvSpPr>
            <a:spLocks noChangeArrowheads="1"/>
          </p:cNvSpPr>
          <p:nvPr/>
        </p:nvSpPr>
        <p:spPr bwMode="auto">
          <a:xfrm>
            <a:off x="4021835" y="6324600"/>
            <a:ext cx="51221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u="sng" dirty="0">
                <a:hlinkClick r:id="rId8"/>
              </a:rPr>
              <a:t>http://uwdc.library.wisc.edu/</a:t>
            </a:r>
            <a:r>
              <a:rPr lang="en-US" u="sng" dirty="0" smtClean="0">
                <a:hlinkClick r:id="rId8"/>
              </a:rPr>
              <a:t>collections</a:t>
            </a:r>
            <a:endParaRPr lang="en-US" u="sng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228600" y="0"/>
          <a:ext cx="8610600" cy="609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9" name="Document" r:id="rId3" imgW="5943600" imgH="4041648" progId="Word.Document.8">
                  <p:embed/>
                </p:oleObj>
              </mc:Choice>
              <mc:Fallback>
                <p:oleObj name="Document" r:id="rId3" imgW="5943600" imgH="4041648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0"/>
                        <a:ext cx="8610600" cy="6096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083" name="Text Box 4"/>
          <p:cNvSpPr txBox="1">
            <a:spLocks noChangeArrowheads="1"/>
          </p:cNvSpPr>
          <p:nvPr/>
        </p:nvSpPr>
        <p:spPr bwMode="auto">
          <a:xfrm>
            <a:off x="5638800" y="6400800"/>
            <a:ext cx="3352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u="sng">
                <a:solidFill>
                  <a:srgbClr val="0000FF"/>
                </a:solidFill>
                <a:latin typeface="Times New Roman" charset="0"/>
                <a:hlinkClick r:id="rId5"/>
              </a:rPr>
              <a:t>http://www.teachingbooks.net/</a:t>
            </a:r>
            <a:endParaRPr lang="en-US" u="sng">
              <a:solidFill>
                <a:srgbClr val="0000FF"/>
              </a:solidFill>
              <a:latin typeface="Lucida Grande" charset="0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900" y="838200"/>
            <a:ext cx="9232900" cy="536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7" name="Rectangle 3"/>
          <p:cNvSpPr>
            <a:spLocks noChangeArrowheads="1"/>
          </p:cNvSpPr>
          <p:nvPr/>
        </p:nvSpPr>
        <p:spPr bwMode="auto">
          <a:xfrm>
            <a:off x="4851400" y="6469063"/>
            <a:ext cx="4292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800">
                <a:hlinkClick r:id="rId3"/>
              </a:rPr>
              <a:t>http://www.teachingbooks.net/athr_upcls.cgi</a:t>
            </a:r>
            <a:endParaRPr lang="en-US" sz="1800"/>
          </a:p>
          <a:p>
            <a:endParaRPr lang="en-US" sz="1800"/>
          </a:p>
        </p:txBody>
      </p:sp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228600" y="228600"/>
            <a:ext cx="5410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3200" b="1"/>
              <a:t>Connect with an author at</a:t>
            </a:r>
            <a:endParaRPr lang="en-US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" y="228600"/>
            <a:ext cx="8928100" cy="451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1" name="Rectangle 3"/>
          <p:cNvSpPr>
            <a:spLocks noChangeArrowheads="1"/>
          </p:cNvSpPr>
          <p:nvPr/>
        </p:nvSpPr>
        <p:spPr bwMode="auto">
          <a:xfrm>
            <a:off x="3973513" y="5791200"/>
            <a:ext cx="5170487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>
                <a:hlinkClick r:id="rId3"/>
              </a:rPr>
              <a:t>http://www.teachingbooks.net/search.cgi</a:t>
            </a:r>
            <a:endParaRPr lang="en-US"/>
          </a:p>
          <a:p>
            <a:r>
              <a:rPr lang="en-US" sz="1500">
                <a:hlinkClick r:id="rId4"/>
              </a:rPr>
              <a:t>http://www.teachingbooks.net/spec_athr.cgi?name=Ryan%2C%20Pam%20Mu%26%23241%3Boz</a:t>
            </a:r>
            <a:endParaRPr lang="en-US"/>
          </a:p>
        </p:txBody>
      </p:sp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800600"/>
            <a:ext cx="1104900" cy="14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4737100"/>
            <a:ext cx="1587500" cy="196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4" name="Text Box 6"/>
          <p:cNvSpPr txBox="1">
            <a:spLocks noChangeArrowheads="1"/>
          </p:cNvSpPr>
          <p:nvPr/>
        </p:nvSpPr>
        <p:spPr bwMode="auto">
          <a:xfrm>
            <a:off x="3810000" y="4800600"/>
            <a:ext cx="51054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69863" indent="-169863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algn="l">
              <a:buFontTx/>
              <a:buChar char="•"/>
            </a:pPr>
            <a:r>
              <a:rPr lang="en-US"/>
              <a:t>Movie with author speaking about self</a:t>
            </a:r>
          </a:p>
          <a:p>
            <a:pPr algn="l">
              <a:buFontTx/>
              <a:buChar char="•"/>
            </a:pPr>
            <a:r>
              <a:rPr lang="en-US"/>
              <a:t>Movie of author reading book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4724400"/>
            <a:ext cx="8763000" cy="1447800"/>
          </a:xfrm>
        </p:spPr>
        <p:txBody>
          <a:bodyPr/>
          <a:lstStyle/>
          <a:p>
            <a:pPr marL="65088" indent="-65088" eaLnBrk="1" hangingPunct="1">
              <a:lnSpc>
                <a:spcPct val="90000"/>
              </a:lnSpc>
              <a:buFontTx/>
              <a:buNone/>
            </a:pPr>
            <a:r>
              <a:rPr lang="en-US" sz="2800" b="1">
                <a:latin typeface="Times" charset="0"/>
              </a:rPr>
              <a:t>NASA</a:t>
            </a:r>
            <a:r>
              <a:rPr lang="en-US" sz="2800">
                <a:latin typeface="Times" charset="0"/>
              </a:rPr>
              <a:t> also has available a wealth of instructional materials.</a:t>
            </a:r>
          </a:p>
          <a:p>
            <a:pPr marL="65088" indent="-65088" eaLnBrk="1" hangingPunct="1">
              <a:lnSpc>
                <a:spcPct val="90000"/>
              </a:lnSpc>
            </a:pPr>
            <a:endParaRPr lang="en-US" sz="2800">
              <a:latin typeface="Times" charset="0"/>
            </a:endParaRPr>
          </a:p>
        </p:txBody>
      </p:sp>
      <p:pic>
        <p:nvPicPr>
          <p:cNvPr id="49155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52400"/>
            <a:ext cx="8915400" cy="428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6" name="Rectangle 7"/>
          <p:cNvSpPr>
            <a:spLocks noChangeArrowheads="1"/>
          </p:cNvSpPr>
          <p:nvPr/>
        </p:nvSpPr>
        <p:spPr bwMode="auto">
          <a:xfrm>
            <a:off x="5370513" y="6369050"/>
            <a:ext cx="37734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/>
              <a:t>(</a:t>
            </a:r>
            <a:r>
              <a:rPr lang="en-US" u="sng">
                <a:hlinkClick r:id="rId3"/>
              </a:rPr>
              <a:t>http://www.nasa.gov/home/</a:t>
            </a:r>
            <a:r>
              <a:rPr lang="en-US"/>
              <a:t>)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304800"/>
            <a:ext cx="8458200" cy="1143000"/>
          </a:xfrm>
        </p:spPr>
        <p:txBody>
          <a:bodyPr/>
          <a:lstStyle/>
          <a:p>
            <a:pPr algn="l" eaLnBrk="1" hangingPunct="1"/>
            <a:r>
              <a:rPr lang="en-US" sz="3200" b="1">
                <a:latin typeface="Times New Roman" charset="0"/>
              </a:rPr>
              <a:t>But, does technology increase student learning?</a:t>
            </a:r>
            <a:endParaRPr lang="en-US">
              <a:latin typeface="Times New Roman" charset="0"/>
            </a:endParaRP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95400"/>
            <a:ext cx="4648200" cy="4267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dirty="0">
                <a:latin typeface="Times New Roman" charset="0"/>
              </a:rPr>
              <a:t>Researchers report mixed findings but overall it has been found that </a:t>
            </a:r>
            <a:r>
              <a:rPr lang="ja-JP" altLang="en-US" sz="2800" dirty="0">
                <a:latin typeface="Times New Roman" charset="0"/>
              </a:rPr>
              <a:t>“</a:t>
            </a:r>
            <a:r>
              <a:rPr lang="en-US" sz="2800" dirty="0">
                <a:latin typeface="Times New Roman" charset="0"/>
              </a:rPr>
              <a:t>teaching and learning with technology has a </a:t>
            </a:r>
            <a:r>
              <a:rPr lang="en-US" sz="2800" dirty="0" smtClean="0">
                <a:latin typeface="Times New Roman" charset="0"/>
              </a:rPr>
              <a:t>small</a:t>
            </a:r>
            <a:br>
              <a:rPr lang="en-US" sz="2800" dirty="0" smtClean="0">
                <a:latin typeface="Times New Roman" charset="0"/>
              </a:rPr>
            </a:br>
            <a:r>
              <a:rPr lang="en-US" sz="2800" dirty="0" smtClean="0">
                <a:latin typeface="Times New Roman" charset="0"/>
              </a:rPr>
              <a:t> </a:t>
            </a:r>
            <a:r>
              <a:rPr lang="en-US" sz="2800" dirty="0">
                <a:latin typeface="Times New Roman" charset="0"/>
              </a:rPr>
              <a:t>[.410], positive, significant (p&lt;.001) effect on student outcomes when compared to traditional instruction</a:t>
            </a:r>
            <a:r>
              <a:rPr lang="ja-JP" altLang="en-US" sz="2800" dirty="0">
                <a:latin typeface="Times New Roman" charset="0"/>
              </a:rPr>
              <a:t>”</a:t>
            </a:r>
            <a:r>
              <a:rPr lang="en-US" sz="2800" dirty="0">
                <a:latin typeface="Times New Roman" charset="0"/>
              </a:rPr>
              <a:t> </a:t>
            </a:r>
          </a:p>
          <a:p>
            <a:pPr algn="r" eaLnBrk="1" hangingPunct="1">
              <a:lnSpc>
                <a:spcPct val="90000"/>
              </a:lnSpc>
              <a:buFontTx/>
              <a:buNone/>
            </a:pPr>
            <a:endParaRPr lang="en-US" dirty="0">
              <a:latin typeface="Times New Roman" charset="0"/>
            </a:endParaRPr>
          </a:p>
        </p:txBody>
      </p:sp>
      <p:sp>
        <p:nvSpPr>
          <p:cNvPr id="50180" name="Text Box 5"/>
          <p:cNvSpPr txBox="1">
            <a:spLocks noChangeArrowheads="1"/>
          </p:cNvSpPr>
          <p:nvPr/>
        </p:nvSpPr>
        <p:spPr bwMode="auto">
          <a:xfrm>
            <a:off x="3733800" y="6096000"/>
            <a:ext cx="5181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>
                <a:latin typeface="Times New Roman" charset="0"/>
              </a:rPr>
              <a:t>(Waxman, Lin, Michko, 2003).</a:t>
            </a:r>
          </a:p>
        </p:txBody>
      </p:sp>
      <p:pic>
        <p:nvPicPr>
          <p:cNvPr id="50181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1447800"/>
            <a:ext cx="2925763" cy="219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381000"/>
            <a:ext cx="7772400" cy="2590800"/>
          </a:xfrm>
        </p:spPr>
        <p:txBody>
          <a:bodyPr/>
          <a:lstStyle/>
          <a:p>
            <a:pPr marL="236538" indent="-236538" eaLnBrk="1" hangingPunct="1"/>
            <a:r>
              <a:rPr lang="en-US" sz="2800">
                <a:latin typeface="Times New Roman" charset="0"/>
              </a:rPr>
              <a:t>When we think of using technology in the classroom, use can be divided into two different types. Learning </a:t>
            </a:r>
            <a:r>
              <a:rPr lang="ja-JP" altLang="en-US" sz="2800">
                <a:latin typeface="Times New Roman" charset="0"/>
              </a:rPr>
              <a:t>“</a:t>
            </a:r>
            <a:r>
              <a:rPr lang="en-US" sz="2800">
                <a:latin typeface="Times New Roman" charset="0"/>
              </a:rPr>
              <a:t>from</a:t>
            </a:r>
            <a:r>
              <a:rPr lang="ja-JP" altLang="en-US" sz="2800">
                <a:latin typeface="Times New Roman" charset="0"/>
              </a:rPr>
              <a:t>”</a:t>
            </a:r>
            <a:r>
              <a:rPr lang="en-US" sz="2800">
                <a:latin typeface="Times New Roman" charset="0"/>
              </a:rPr>
              <a:t> technology and learning </a:t>
            </a:r>
            <a:r>
              <a:rPr lang="ja-JP" altLang="en-US" sz="2800">
                <a:latin typeface="Times New Roman" charset="0"/>
              </a:rPr>
              <a:t>“</a:t>
            </a:r>
            <a:r>
              <a:rPr lang="en-US" sz="2800">
                <a:latin typeface="Times New Roman" charset="0"/>
              </a:rPr>
              <a:t>with</a:t>
            </a:r>
            <a:r>
              <a:rPr lang="ja-JP" altLang="en-US" sz="2800">
                <a:latin typeface="Times New Roman" charset="0"/>
              </a:rPr>
              <a:t>”</a:t>
            </a:r>
            <a:r>
              <a:rPr lang="en-US" sz="2800">
                <a:latin typeface="Times New Roman" charset="0"/>
              </a:rPr>
              <a:t> technology</a:t>
            </a:r>
            <a:r>
              <a:rPr lang="en-US">
                <a:latin typeface="Times New Roman" charset="0"/>
              </a:rPr>
              <a:t> </a:t>
            </a:r>
          </a:p>
          <a:p>
            <a:pPr marL="236538" indent="-236538" algn="r" eaLnBrk="1" hangingPunct="1">
              <a:buFontTx/>
              <a:buNone/>
            </a:pPr>
            <a:endParaRPr lang="en-US">
              <a:latin typeface="Times New Roman" charset="0"/>
            </a:endParaRPr>
          </a:p>
        </p:txBody>
      </p:sp>
      <p:sp>
        <p:nvSpPr>
          <p:cNvPr id="51203" name="Text Box 4"/>
          <p:cNvSpPr txBox="1">
            <a:spLocks noChangeArrowheads="1"/>
          </p:cNvSpPr>
          <p:nvPr/>
        </p:nvSpPr>
        <p:spPr bwMode="auto">
          <a:xfrm>
            <a:off x="304800" y="6278563"/>
            <a:ext cx="88392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sz="2800">
                <a:latin typeface="Times New Roman" charset="0"/>
              </a:rPr>
              <a:t>(Reeves 1998 cited in Ringstaff and Kelley, 2002)</a:t>
            </a:r>
          </a:p>
        </p:txBody>
      </p:sp>
      <p:pic>
        <p:nvPicPr>
          <p:cNvPr id="5120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2438400"/>
            <a:ext cx="3416300" cy="303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457200"/>
            <a:ext cx="85344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b="1">
                <a:latin typeface="Times New Roman" charset="0"/>
              </a:rPr>
              <a:t>When one learns </a:t>
            </a:r>
            <a:r>
              <a:rPr lang="ja-JP" altLang="en-US" sz="2800" b="1">
                <a:latin typeface="Times New Roman" charset="0"/>
              </a:rPr>
              <a:t>“</a:t>
            </a:r>
            <a:r>
              <a:rPr lang="en-US" sz="2800" b="1">
                <a:latin typeface="Times New Roman" charset="0"/>
              </a:rPr>
              <a:t>from</a:t>
            </a:r>
            <a:r>
              <a:rPr lang="ja-JP" altLang="en-US" sz="2800" b="1">
                <a:latin typeface="Times New Roman" charset="0"/>
              </a:rPr>
              <a:t>”</a:t>
            </a:r>
            <a:r>
              <a:rPr lang="en-US" sz="2800" b="1">
                <a:latin typeface="Times New Roman" charset="0"/>
              </a:rPr>
              <a:t> technology</a:t>
            </a:r>
            <a:r>
              <a:rPr lang="en-US" sz="2800">
                <a:latin typeface="Times New Roman" charset="0"/>
              </a:rPr>
              <a:t>, the technology is acting as a tutor or teacher. Drill and practice software fits into this category as would a math fact game or the American Sign Language Dictionary site on the Internet. Use of these resources, learning objects, can lead to increased student learning. In </a:t>
            </a:r>
            <a:r>
              <a:rPr lang="en-US" sz="2800" i="1">
                <a:latin typeface="Times New Roman" charset="0"/>
              </a:rPr>
              <a:t>The Learning Return On Our Educational Technology Investment: A Review of Findings from Research, </a:t>
            </a:r>
            <a:r>
              <a:rPr lang="en-US" sz="2800">
                <a:latin typeface="Times New Roman" charset="0"/>
              </a:rPr>
              <a:t>Ringstaff and Kelley (2002) reported </a:t>
            </a:r>
            <a:r>
              <a:rPr lang="ja-JP" altLang="en-US" sz="2800">
                <a:latin typeface="Times New Roman" charset="0"/>
              </a:rPr>
              <a:t>“</a:t>
            </a:r>
            <a:r>
              <a:rPr lang="en-US" sz="2800" b="1">
                <a:latin typeface="Times New Roman" charset="0"/>
              </a:rPr>
              <a:t>computer-assisted instruction and drill-and-practice software can significantly improve students</a:t>
            </a:r>
            <a:r>
              <a:rPr lang="ja-JP" altLang="en-US" sz="2800" b="1">
                <a:latin typeface="Times New Roman" charset="0"/>
              </a:rPr>
              <a:t>’</a:t>
            </a:r>
            <a:r>
              <a:rPr lang="en-US" sz="2800" b="1">
                <a:latin typeface="Times New Roman" charset="0"/>
              </a:rPr>
              <a:t> scores on standardized achievement tests</a:t>
            </a:r>
            <a:r>
              <a:rPr lang="en-US" sz="2800">
                <a:latin typeface="Times New Roman" charset="0"/>
              </a:rPr>
              <a:t> (Kulik, 1994; Sivin-Kachala &amp; Bialo, 2000), </a:t>
            </a:r>
            <a:r>
              <a:rPr lang="en-US" sz="2800" b="1">
                <a:latin typeface="Times New Roman" charset="0"/>
              </a:rPr>
              <a:t>in all major subject areas, preschool through higher education</a:t>
            </a:r>
            <a:r>
              <a:rPr lang="en-US" sz="2800">
                <a:latin typeface="Times New Roman" charset="0"/>
              </a:rPr>
              <a:t> (Coley, 1997)</a:t>
            </a:r>
            <a:r>
              <a:rPr lang="ja-JP" altLang="en-US" sz="2800">
                <a:latin typeface="Times New Roman" charset="0"/>
              </a:rPr>
              <a:t>”</a:t>
            </a:r>
            <a:r>
              <a:rPr lang="en-US" sz="2800">
                <a:latin typeface="Times New Roman" charset="0"/>
              </a:rPr>
              <a:t> (p. 5). 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457200"/>
            <a:ext cx="7772400" cy="4114800"/>
          </a:xfrm>
        </p:spPr>
        <p:txBody>
          <a:bodyPr/>
          <a:lstStyle/>
          <a:p>
            <a:pPr eaLnBrk="1" hangingPunct="1"/>
            <a:r>
              <a:rPr lang="en-US" sz="2800">
                <a:latin typeface="Times New Roman" charset="0"/>
              </a:rPr>
              <a:t>Wenglinsky (1998 in Archer, 1998), in his study of 4</a:t>
            </a:r>
            <a:r>
              <a:rPr lang="en-US" sz="2800" baseline="30000">
                <a:latin typeface="Times New Roman" charset="0"/>
              </a:rPr>
              <a:t>th</a:t>
            </a:r>
            <a:r>
              <a:rPr lang="en-US" sz="2800">
                <a:latin typeface="Times New Roman" charset="0"/>
              </a:rPr>
              <a:t> and 8</a:t>
            </a:r>
            <a:r>
              <a:rPr lang="en-US" sz="2800" baseline="30000">
                <a:latin typeface="Times New Roman" charset="0"/>
              </a:rPr>
              <a:t>th</a:t>
            </a:r>
            <a:r>
              <a:rPr lang="en-US" sz="2800">
                <a:latin typeface="Times New Roman" charset="0"/>
              </a:rPr>
              <a:t> graders who took the math section of the 1996 National Assessment of Educational Progress, reported that </a:t>
            </a:r>
            <a:r>
              <a:rPr lang="ja-JP" altLang="en-US" sz="2800">
                <a:latin typeface="Times New Roman" charset="0"/>
              </a:rPr>
              <a:t>“</a:t>
            </a:r>
            <a:r>
              <a:rPr lang="en-US" sz="2800">
                <a:latin typeface="Times New Roman" charset="0"/>
              </a:rPr>
              <a:t>4</a:t>
            </a:r>
            <a:r>
              <a:rPr lang="en-US" sz="2800" baseline="30000">
                <a:latin typeface="Times New Roman" charset="0"/>
              </a:rPr>
              <a:t>th</a:t>
            </a:r>
            <a:r>
              <a:rPr lang="en-US" sz="2800">
                <a:latin typeface="Times New Roman" charset="0"/>
              </a:rPr>
              <a:t> graders whose teachers used instructional computers mostly for math/learning games posted an achievement gain equal to roughly 15 percent of a grade level</a:t>
            </a:r>
            <a:r>
              <a:rPr lang="ja-JP" altLang="en-US" sz="2800">
                <a:latin typeface="Times New Roman" charset="0"/>
              </a:rPr>
              <a:t>”</a:t>
            </a:r>
            <a:r>
              <a:rPr lang="en-US" sz="2800">
                <a:latin typeface="Times New Roman" charset="0"/>
              </a:rPr>
              <a:t> (p. 3). What is happening is that students are </a:t>
            </a:r>
            <a:r>
              <a:rPr lang="en-US" sz="2800" b="1">
                <a:latin typeface="Times New Roman" charset="0"/>
              </a:rPr>
              <a:t>building fluency in a specific skill. </a:t>
            </a:r>
          </a:p>
        </p:txBody>
      </p:sp>
      <p:pic>
        <p:nvPicPr>
          <p:cNvPr id="53251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4073525"/>
            <a:ext cx="2193925" cy="199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7772400" cy="838200"/>
          </a:xfrm>
        </p:spPr>
        <p:txBody>
          <a:bodyPr/>
          <a:lstStyle/>
          <a:p>
            <a:pPr algn="l" eaLnBrk="1" hangingPunct="1"/>
            <a:r>
              <a:rPr lang="en-US" sz="3200" b="1">
                <a:solidFill>
                  <a:schemeClr val="tx1"/>
                </a:solidFill>
                <a:latin typeface="Times New Roman" charset="0"/>
              </a:rPr>
              <a:t>Learning </a:t>
            </a:r>
            <a:r>
              <a:rPr lang="ja-JP" altLang="en-US" sz="3200" b="1">
                <a:solidFill>
                  <a:schemeClr val="tx1"/>
                </a:solidFill>
                <a:latin typeface="Times New Roman" charset="0"/>
              </a:rPr>
              <a:t>“</a:t>
            </a:r>
            <a:r>
              <a:rPr lang="en-US" sz="3200" b="1">
                <a:solidFill>
                  <a:schemeClr val="tx1"/>
                </a:solidFill>
                <a:latin typeface="Times New Roman" charset="0"/>
              </a:rPr>
              <a:t>with</a:t>
            </a:r>
            <a:r>
              <a:rPr lang="ja-JP" altLang="en-US" sz="3200" b="1">
                <a:solidFill>
                  <a:schemeClr val="tx1"/>
                </a:solidFill>
                <a:latin typeface="Times New Roman" charset="0"/>
              </a:rPr>
              <a:t>”</a:t>
            </a:r>
            <a:r>
              <a:rPr lang="en-US" sz="3200" b="1">
                <a:solidFill>
                  <a:schemeClr val="tx1"/>
                </a:solidFill>
                <a:latin typeface="Times New Roman" charset="0"/>
              </a:rPr>
              <a:t> technology….</a:t>
            </a:r>
            <a:endParaRPr lang="en-US">
              <a:solidFill>
                <a:schemeClr val="tx1"/>
              </a:solidFill>
              <a:latin typeface="Times New Roman" charset="0"/>
            </a:endParaRP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90600"/>
            <a:ext cx="8001000" cy="4953000"/>
          </a:xfrm>
        </p:spPr>
        <p:txBody>
          <a:bodyPr/>
          <a:lstStyle/>
          <a:p>
            <a:pPr eaLnBrk="1" hangingPunct="1"/>
            <a:r>
              <a:rPr lang="en-US" sz="2800">
                <a:latin typeface="Times New Roman" charset="0"/>
              </a:rPr>
              <a:t>Wenglinsky (1998 cited in Valdez, McNabb, Foertsch, Anderson, Hawkes &amp; Raack, 2000) found that </a:t>
            </a:r>
            <a:r>
              <a:rPr lang="ja-JP" altLang="en-US" sz="2800">
                <a:latin typeface="Times New Roman" charset="0"/>
              </a:rPr>
              <a:t>“</a:t>
            </a:r>
            <a:r>
              <a:rPr lang="en-US" sz="2800">
                <a:latin typeface="Times New Roman" charset="0"/>
              </a:rPr>
              <a:t>after adjusting for class size, teacher qualifications, and socioeconomics, … technology had more of an impact in middle schools than it did in elementary schools. He found that </a:t>
            </a:r>
            <a:r>
              <a:rPr lang="en-US" sz="2800" b="1">
                <a:latin typeface="Times New Roman" charset="0"/>
              </a:rPr>
              <a:t>in eighth grade, where computers were used for simulations and applications, students had higher test scores</a:t>
            </a:r>
            <a:r>
              <a:rPr lang="en-US" sz="2800">
                <a:latin typeface="Times New Roman" charset="0"/>
              </a:rPr>
              <a:t> than where computers were used for drill and practice. The differences were the equivalent of half a grade level.</a:t>
            </a:r>
            <a:r>
              <a:rPr lang="ja-JP" altLang="en-US" sz="2800">
                <a:latin typeface="Times New Roman" charset="0"/>
              </a:rPr>
              <a:t>”</a:t>
            </a:r>
            <a:r>
              <a:rPr lang="en-US" sz="2800">
                <a:latin typeface="Times New Roman" charset="0"/>
              </a:rPr>
              <a:t>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1"/>
          <p:cNvSpPr>
            <a:spLocks noChangeArrowheads="1"/>
          </p:cNvSpPr>
          <p:nvPr/>
        </p:nvSpPr>
        <p:spPr bwMode="auto">
          <a:xfrm>
            <a:off x="152400" y="914400"/>
            <a:ext cx="8839200" cy="5334000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965200"/>
            <a:ext cx="7772400" cy="190500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sz="2800" b="1">
                <a:latin typeface="Times" charset="0"/>
              </a:rPr>
              <a:t>Sea World </a:t>
            </a:r>
          </a:p>
          <a:p>
            <a:pPr marL="0" indent="0" eaLnBrk="1" hangingPunct="1">
              <a:buFontTx/>
              <a:buNone/>
            </a:pPr>
            <a:r>
              <a:rPr lang="en-US" sz="2800">
                <a:latin typeface="Times" charset="0"/>
              </a:rPr>
              <a:t>A great site for information on marine mammals, other animals, fish, birds or ecosystems</a:t>
            </a:r>
          </a:p>
        </p:txBody>
      </p:sp>
      <p:pic>
        <p:nvPicPr>
          <p:cNvPr id="1638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794000"/>
            <a:ext cx="3302000" cy="330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Rectangle 6"/>
          <p:cNvSpPr>
            <a:spLocks noChangeArrowheads="1"/>
          </p:cNvSpPr>
          <p:nvPr/>
        </p:nvSpPr>
        <p:spPr bwMode="auto">
          <a:xfrm>
            <a:off x="304800" y="5334000"/>
            <a:ext cx="3382963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800"/>
              <a:t>http://www.seaworld.org/animal-info/info-books/california-sea-lion/index.htm</a:t>
            </a:r>
          </a:p>
        </p:txBody>
      </p:sp>
      <p:grpSp>
        <p:nvGrpSpPr>
          <p:cNvPr id="16390" name="Group 8"/>
          <p:cNvGrpSpPr>
            <a:grpSpLocks/>
          </p:cNvGrpSpPr>
          <p:nvPr/>
        </p:nvGrpSpPr>
        <p:grpSpPr bwMode="auto">
          <a:xfrm>
            <a:off x="3657600" y="3327400"/>
            <a:ext cx="5029200" cy="2195513"/>
            <a:chOff x="2304" y="2304"/>
            <a:chExt cx="3168" cy="1383"/>
          </a:xfrm>
        </p:grpSpPr>
        <p:pic>
          <p:nvPicPr>
            <p:cNvPr id="16393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04" y="2304"/>
              <a:ext cx="3168" cy="1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94" name="Rectangle 7"/>
            <p:cNvSpPr>
              <a:spLocks noChangeArrowheads="1"/>
            </p:cNvSpPr>
            <p:nvPr/>
          </p:nvSpPr>
          <p:spPr bwMode="auto">
            <a:xfrm>
              <a:off x="3072" y="3552"/>
              <a:ext cx="1711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800"/>
                <a:t>http://www.seaworld.org/animal-info/sound-library/index.htm</a:t>
              </a:r>
            </a:p>
          </p:txBody>
        </p:sp>
      </p:grpSp>
      <p:sp>
        <p:nvSpPr>
          <p:cNvPr id="16391" name="Rectangle 9"/>
          <p:cNvSpPr>
            <a:spLocks noChangeArrowheads="1"/>
          </p:cNvSpPr>
          <p:nvPr/>
        </p:nvSpPr>
        <p:spPr bwMode="auto">
          <a:xfrm>
            <a:off x="3092450" y="6400800"/>
            <a:ext cx="6051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u="sng">
                <a:solidFill>
                  <a:srgbClr val="0000FF"/>
                </a:solidFill>
                <a:hlinkClick r:id="rId4"/>
              </a:rPr>
              <a:t>http://www.seaworld.org/animal-info/index.htm</a:t>
            </a:r>
            <a:endParaRPr lang="en-US" u="sng">
              <a:solidFill>
                <a:srgbClr val="0000FF"/>
              </a:solidFill>
            </a:endParaRPr>
          </a:p>
        </p:txBody>
      </p:sp>
      <p:sp>
        <p:nvSpPr>
          <p:cNvPr id="16392" name="Text Box 10"/>
          <p:cNvSpPr txBox="1">
            <a:spLocks noChangeArrowheads="1"/>
          </p:cNvSpPr>
          <p:nvPr/>
        </p:nvSpPr>
        <p:spPr bwMode="auto">
          <a:xfrm>
            <a:off x="381000" y="228600"/>
            <a:ext cx="8153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3200"/>
              <a:t>Or, a website with all sorts of references….</a:t>
            </a:r>
            <a:endParaRPr lang="en-US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228600"/>
            <a:ext cx="8153400" cy="2286000"/>
          </a:xfrm>
        </p:spPr>
        <p:txBody>
          <a:bodyPr/>
          <a:lstStyle/>
          <a:p>
            <a:pPr eaLnBrk="1" hangingPunct="1"/>
            <a:r>
              <a:rPr lang="en-US" sz="2800">
                <a:latin typeface="Times New Roman" charset="0"/>
              </a:rPr>
              <a:t>What is occurring is </a:t>
            </a:r>
            <a:r>
              <a:rPr lang="ja-JP" altLang="en-US" sz="2800">
                <a:latin typeface="Times New Roman" charset="0"/>
              </a:rPr>
              <a:t>“’</a:t>
            </a:r>
            <a:r>
              <a:rPr lang="en-US" sz="2800">
                <a:latin typeface="Times New Roman" charset="0"/>
              </a:rPr>
              <a:t>technology can facilitate deep exploration and integration of information, high-level thinking, and profound engagement by allowing students to design, explore, experiment, access information, and model complex phenomena</a:t>
            </a:r>
            <a:r>
              <a:rPr lang="ja-JP" altLang="en-US" sz="2800">
                <a:latin typeface="Times New Roman" charset="0"/>
              </a:rPr>
              <a:t>’</a:t>
            </a:r>
            <a:r>
              <a:rPr lang="en-US" sz="2800">
                <a:latin typeface="Times New Roman" charset="0"/>
              </a:rPr>
              <a:t> …</a:t>
            </a:r>
          </a:p>
        </p:txBody>
      </p:sp>
      <p:pic>
        <p:nvPicPr>
          <p:cNvPr id="55299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2667000"/>
            <a:ext cx="2792413" cy="335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300" name="Text Box 7"/>
          <p:cNvSpPr txBox="1">
            <a:spLocks noChangeArrowheads="1"/>
          </p:cNvSpPr>
          <p:nvPr/>
        </p:nvSpPr>
        <p:spPr bwMode="auto">
          <a:xfrm>
            <a:off x="838200" y="2587625"/>
            <a:ext cx="4419600" cy="350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2800">
                <a:latin typeface="Times New Roman" charset="0"/>
              </a:rPr>
              <a:t>These new circumstances and opportunities – not the technology on its own – can have a direct and meaningful impact on student achievement</a:t>
            </a:r>
            <a:r>
              <a:rPr lang="ja-JP" altLang="en-US" sz="2800">
                <a:latin typeface="Times New Roman" charset="0"/>
              </a:rPr>
              <a:t>”</a:t>
            </a:r>
            <a:r>
              <a:rPr lang="en-US" sz="2800">
                <a:latin typeface="Times New Roman" charset="0"/>
              </a:rPr>
              <a:t> (Goldman, Cole, and Syer, 1999 </a:t>
            </a:r>
            <a:br>
              <a:rPr lang="en-US" sz="2800">
                <a:latin typeface="Times New Roman" charset="0"/>
              </a:rPr>
            </a:br>
            <a:r>
              <a:rPr lang="en-US" sz="2800">
                <a:latin typeface="Times New Roman" charset="0"/>
              </a:rPr>
              <a:t>cited in NCREL 1999, p. 6).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381000"/>
            <a:ext cx="7772400" cy="4114800"/>
          </a:xfrm>
        </p:spPr>
        <p:txBody>
          <a:bodyPr/>
          <a:lstStyle/>
          <a:p>
            <a:pPr eaLnBrk="1" hangingPunct="1"/>
            <a:r>
              <a:rPr lang="en-US" sz="2800">
                <a:latin typeface="Times New Roman" charset="0"/>
              </a:rPr>
              <a:t>Goldman et al (cited in CEO Forum, 2001) found that students who employed simulations, microcomputer-based laboratories, and video to connect science instruction to real-world problems outperformed students who employed traditional instructional methods alone</a:t>
            </a:r>
            <a:r>
              <a:rPr lang="en-US">
                <a:latin typeface="Times New Roman" charset="0"/>
              </a:rPr>
              <a:t>. </a:t>
            </a:r>
          </a:p>
        </p:txBody>
      </p:sp>
      <p:pic>
        <p:nvPicPr>
          <p:cNvPr id="5632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9963" y="3200400"/>
            <a:ext cx="2344737" cy="319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3276600"/>
            <a:ext cx="2441575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5" name="AutoShape 7"/>
          <p:cNvSpPr>
            <a:spLocks noChangeArrowheads="1"/>
          </p:cNvSpPr>
          <p:nvPr/>
        </p:nvSpPr>
        <p:spPr bwMode="auto">
          <a:xfrm>
            <a:off x="5638800" y="2895600"/>
            <a:ext cx="3276600" cy="3581400"/>
          </a:xfrm>
          <a:custGeom>
            <a:avLst/>
            <a:gdLst>
              <a:gd name="T0" fmla="*/ 1638300 w 21600"/>
              <a:gd name="T1" fmla="*/ 0 h 21600"/>
              <a:gd name="T2" fmla="*/ 479810 w 21600"/>
              <a:gd name="T3" fmla="*/ 524443 h 21600"/>
              <a:gd name="T4" fmla="*/ 0 w 21600"/>
              <a:gd name="T5" fmla="*/ 1790700 h 21600"/>
              <a:gd name="T6" fmla="*/ 479810 w 21600"/>
              <a:gd name="T7" fmla="*/ 3056957 h 21600"/>
              <a:gd name="T8" fmla="*/ 1638300 w 21600"/>
              <a:gd name="T9" fmla="*/ 3581400 h 21600"/>
              <a:gd name="T10" fmla="*/ 2796790 w 21600"/>
              <a:gd name="T11" fmla="*/ 3056957 h 21600"/>
              <a:gd name="T12" fmla="*/ 3276600 w 21600"/>
              <a:gd name="T13" fmla="*/ 1790700 h 21600"/>
              <a:gd name="T14" fmla="*/ 2796790 w 21600"/>
              <a:gd name="T15" fmla="*/ 524443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8021" y="17215"/>
                </a:moveTo>
                <a:cubicBezTo>
                  <a:pt x="19591" y="15447"/>
                  <a:pt x="20459" y="13164"/>
                  <a:pt x="20459" y="10800"/>
                </a:cubicBezTo>
                <a:cubicBezTo>
                  <a:pt x="20459" y="5465"/>
                  <a:pt x="16134" y="1141"/>
                  <a:pt x="10800" y="1141"/>
                </a:cubicBezTo>
                <a:cubicBezTo>
                  <a:pt x="8435" y="1140"/>
                  <a:pt x="6152" y="2008"/>
                  <a:pt x="4384" y="3578"/>
                </a:cubicBezTo>
                <a:close/>
                <a:moveTo>
                  <a:pt x="3578" y="4384"/>
                </a:moveTo>
                <a:cubicBezTo>
                  <a:pt x="2008" y="6152"/>
                  <a:pt x="1140" y="8435"/>
                  <a:pt x="1140" y="10799"/>
                </a:cubicBezTo>
                <a:cubicBezTo>
                  <a:pt x="1141" y="16134"/>
                  <a:pt x="5465" y="20459"/>
                  <a:pt x="10800" y="20459"/>
                </a:cubicBezTo>
                <a:cubicBezTo>
                  <a:pt x="13164" y="20459"/>
                  <a:pt x="15447" y="19591"/>
                  <a:pt x="17215" y="18021"/>
                </a:cubicBezTo>
                <a:close/>
              </a:path>
            </a:pathLst>
          </a:custGeom>
          <a:solidFill>
            <a:srgbClr val="E35B1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228600"/>
            <a:ext cx="7772400" cy="1143000"/>
          </a:xfrm>
        </p:spPr>
        <p:txBody>
          <a:bodyPr/>
          <a:lstStyle/>
          <a:p>
            <a:pPr algn="l" eaLnBrk="1" hangingPunct="1"/>
            <a:r>
              <a:rPr lang="en-US" sz="3200" b="1">
                <a:latin typeface="Times" charset="0"/>
              </a:rPr>
              <a:t>How do students use and want to use technology?</a:t>
            </a:r>
            <a:endParaRPr lang="en-US" b="1">
              <a:latin typeface="Times" charset="0"/>
            </a:endParaRP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600200"/>
            <a:ext cx="77724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800">
                <a:latin typeface="Times" charset="0"/>
              </a:rPr>
              <a:t>They use the Internet as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>
                <a:latin typeface="Times" charset="0"/>
              </a:rPr>
              <a:t>a virtual textbook and reference </a:t>
            </a:r>
            <a:br>
              <a:rPr lang="en-US" sz="2800">
                <a:latin typeface="Times" charset="0"/>
              </a:rPr>
            </a:br>
            <a:r>
              <a:rPr lang="en-US" sz="2800">
                <a:latin typeface="Times" charset="0"/>
              </a:rPr>
              <a:t>library,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>
                <a:latin typeface="Times" charset="0"/>
              </a:rPr>
              <a:t>a virtual tutor and study </a:t>
            </a:r>
            <a:br>
              <a:rPr lang="en-US" sz="2800">
                <a:latin typeface="Times" charset="0"/>
              </a:rPr>
            </a:br>
            <a:r>
              <a:rPr lang="en-US" sz="2800">
                <a:latin typeface="Times" charset="0"/>
              </a:rPr>
              <a:t>shortcut,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>
                <a:latin typeface="Times" charset="0"/>
              </a:rPr>
              <a:t>virtual study group,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>
                <a:latin typeface="Times" charset="0"/>
              </a:rPr>
              <a:t>virtual guidance counselor, and</a:t>
            </a:r>
          </a:p>
          <a:p>
            <a:pPr eaLnBrk="1" hangingPunct="1">
              <a:lnSpc>
                <a:spcPct val="90000"/>
              </a:lnSpc>
            </a:pPr>
            <a:r>
              <a:rPr lang="en-US" sz="2800">
                <a:latin typeface="Times" charset="0"/>
              </a:rPr>
              <a:t>virtual locker-backpack-</a:t>
            </a:r>
            <a:br>
              <a:rPr lang="en-US" sz="2800">
                <a:latin typeface="Times" charset="0"/>
              </a:rPr>
            </a:br>
            <a:r>
              <a:rPr lang="en-US" sz="2800">
                <a:latin typeface="Times" charset="0"/>
              </a:rPr>
              <a:t>notebook. </a:t>
            </a:r>
          </a:p>
        </p:txBody>
      </p:sp>
      <p:pic>
        <p:nvPicPr>
          <p:cNvPr id="5734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13" y="1219200"/>
            <a:ext cx="27178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0"/>
            <a:ext cx="7772400" cy="1143000"/>
          </a:xfrm>
        </p:spPr>
        <p:txBody>
          <a:bodyPr/>
          <a:lstStyle/>
          <a:p>
            <a:pPr algn="l" eaLnBrk="1" hangingPunct="1"/>
            <a:r>
              <a:rPr lang="en-US" sz="3200" b="1">
                <a:latin typeface="Times" charset="0"/>
              </a:rPr>
              <a:t>But, what they find in schools is….</a:t>
            </a:r>
            <a:endParaRPr lang="en-US">
              <a:latin typeface="Times" charset="0"/>
            </a:endParaRP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066800"/>
            <a:ext cx="7772400" cy="4114800"/>
          </a:xfrm>
        </p:spPr>
        <p:txBody>
          <a:bodyPr/>
          <a:lstStyle/>
          <a:p>
            <a:pPr eaLnBrk="1" hangingPunct="1"/>
            <a:r>
              <a:rPr lang="en-US" sz="2800">
                <a:latin typeface="Times" charset="0"/>
              </a:rPr>
              <a:t>Educational use of the Internet is most likely to occur outside of the school without direction of teachers. </a:t>
            </a:r>
          </a:p>
          <a:p>
            <a:pPr eaLnBrk="1" hangingPunct="1"/>
            <a:r>
              <a:rPr lang="en-US" sz="2800">
                <a:latin typeface="Times" charset="0"/>
              </a:rPr>
              <a:t>When teachers do integrate the Internet into schoolwork, the quality of the assignments </a:t>
            </a:r>
            <a:br>
              <a:rPr lang="en-US" sz="2800">
                <a:latin typeface="Times" charset="0"/>
              </a:rPr>
            </a:br>
            <a:r>
              <a:rPr lang="en-US" sz="2800">
                <a:latin typeface="Times" charset="0"/>
              </a:rPr>
              <a:t>tends to be poor and uninspiring. </a:t>
            </a:r>
          </a:p>
          <a:p>
            <a:pPr eaLnBrk="1" hangingPunct="1"/>
            <a:r>
              <a:rPr lang="en-US" sz="2800">
                <a:latin typeface="Times" charset="0"/>
              </a:rPr>
              <a:t>And, use of the Internet is not required </a:t>
            </a:r>
            <a:br>
              <a:rPr lang="en-US" sz="2800">
                <a:latin typeface="Times" charset="0"/>
              </a:rPr>
            </a:br>
            <a:r>
              <a:rPr lang="en-US" sz="2800">
                <a:latin typeface="Times" charset="0"/>
              </a:rPr>
              <a:t>for use in homework.</a:t>
            </a:r>
            <a:r>
              <a:rPr lang="en-US">
                <a:latin typeface="Times" charset="0"/>
              </a:rPr>
              <a:t> </a:t>
            </a:r>
          </a:p>
        </p:txBody>
      </p:sp>
      <p:pic>
        <p:nvPicPr>
          <p:cNvPr id="5837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2538" y="2667000"/>
            <a:ext cx="2582862" cy="315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381000"/>
            <a:ext cx="50292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>
                <a:latin typeface="Times" charset="0"/>
              </a:rPr>
              <a:t>On the whole, </a:t>
            </a:r>
            <a:r>
              <a:rPr lang="ja-JP" altLang="en-US" sz="2800">
                <a:latin typeface="Times" charset="0"/>
              </a:rPr>
              <a:t>“</a:t>
            </a:r>
            <a:r>
              <a:rPr lang="en-US" sz="2800">
                <a:latin typeface="Times" charset="0"/>
              </a:rPr>
              <a:t>students are frustrated and increasingly dissatisfied by the digital disconnect they are experiencing at school.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>
                <a:latin typeface="Times" charset="0"/>
              </a:rPr>
              <a:t>They cannot conceive of doing schoolwork without Internet access yet they are not being given many opportunities in school to take advantage of the Internet</a:t>
            </a:r>
            <a:r>
              <a:rPr lang="ja-JP" altLang="en-US" sz="2800">
                <a:latin typeface="Times" charset="0"/>
              </a:rPr>
              <a:t>”</a:t>
            </a:r>
            <a:r>
              <a:rPr lang="en-US" sz="2800">
                <a:latin typeface="Times" charset="0"/>
              </a:rPr>
              <a:t> (Levin &amp; Arafeh, 2002, p. v). </a:t>
            </a:r>
          </a:p>
          <a:p>
            <a:pPr eaLnBrk="1" hangingPunct="1">
              <a:lnSpc>
                <a:spcPct val="90000"/>
              </a:lnSpc>
            </a:pPr>
            <a:endParaRPr lang="en-US" sz="2800">
              <a:latin typeface="Times" charset="0"/>
            </a:endParaRPr>
          </a:p>
        </p:txBody>
      </p:sp>
      <p:pic>
        <p:nvPicPr>
          <p:cNvPr id="5939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1066800"/>
            <a:ext cx="2905125" cy="257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533400" y="457200"/>
            <a:ext cx="8229600" cy="1828800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n-US" sz="2800">
                <a:latin typeface="Times" charset="0"/>
              </a:rPr>
              <a:t>Learning objects are one way to increase student learning and engagement. 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n-US" sz="2800">
                <a:latin typeface="Times" charset="0"/>
              </a:rPr>
              <a:t>What are you waiting for?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n-US" sz="2800">
                <a:latin typeface="Times" charset="0"/>
              </a:rPr>
              <a:t>What</a:t>
            </a:r>
            <a:r>
              <a:rPr lang="ja-JP" altLang="en-US" sz="2800">
                <a:latin typeface="Times" charset="0"/>
              </a:rPr>
              <a:t>’</a:t>
            </a:r>
            <a:r>
              <a:rPr lang="en-US" sz="2800">
                <a:latin typeface="Times" charset="0"/>
              </a:rPr>
              <a:t>s your next unit?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n-US" sz="2800">
                <a:latin typeface="Times" charset="0"/>
              </a:rPr>
              <a:t>What learning objects can make it </a:t>
            </a:r>
            <a:br>
              <a:rPr lang="en-US" sz="2800">
                <a:latin typeface="Times" charset="0"/>
              </a:rPr>
            </a:br>
            <a:r>
              <a:rPr lang="en-US" sz="2800">
                <a:latin typeface="Times" charset="0"/>
              </a:rPr>
              <a:t>come alive?</a:t>
            </a:r>
          </a:p>
        </p:txBody>
      </p:sp>
      <p:pic>
        <p:nvPicPr>
          <p:cNvPr id="6041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609600"/>
            <a:ext cx="2187575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20" name="Text Box 6"/>
          <p:cNvSpPr txBox="1">
            <a:spLocks noChangeArrowheads="1"/>
          </p:cNvSpPr>
          <p:nvPr/>
        </p:nvSpPr>
        <p:spPr bwMode="auto">
          <a:xfrm>
            <a:off x="533400" y="3352800"/>
            <a:ext cx="6477000" cy="2616200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/>
              <a:t>Feel free to download this presentation for use in your school. If you do, please drop us an email so we can document its usage. Thanks!</a:t>
            </a:r>
          </a:p>
          <a:p>
            <a:pPr algn="l">
              <a:spcBef>
                <a:spcPct val="50000"/>
              </a:spcBef>
            </a:pPr>
            <a:r>
              <a:rPr lang="en-US" sz="3000">
                <a:hlinkClick r:id="rId3"/>
              </a:rPr>
              <a:t>Cramer@uwosh.edu</a:t>
            </a:r>
            <a:endParaRPr lang="en-US" sz="3000"/>
          </a:p>
          <a:p>
            <a:pPr algn="l">
              <a:spcBef>
                <a:spcPct val="50000"/>
              </a:spcBef>
            </a:pPr>
            <a:r>
              <a:rPr lang="en-US" sz="3000">
                <a:hlinkClick r:id="rId4"/>
              </a:rPr>
              <a:t>http://asimov.coehs.uwosh.edu/~cramer/</a:t>
            </a:r>
            <a:endParaRPr lang="en-US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228600"/>
            <a:ext cx="7772400" cy="1143000"/>
          </a:xfrm>
        </p:spPr>
        <p:txBody>
          <a:bodyPr/>
          <a:lstStyle/>
          <a:p>
            <a:pPr eaLnBrk="1" hangingPunct="1"/>
            <a:r>
              <a:rPr lang="en-US">
                <a:latin typeface="Times" charset="0"/>
              </a:rPr>
              <a:t>Research References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295400"/>
            <a:ext cx="77724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1200">
                <a:latin typeface="Times" charset="0"/>
              </a:rPr>
              <a:t>Archer, J. 1998. The link to higher scores. </a:t>
            </a:r>
            <a:r>
              <a:rPr lang="en-US" sz="1200" i="1">
                <a:latin typeface="Times" charset="0"/>
              </a:rPr>
              <a:t>Education Week</a:t>
            </a:r>
            <a:r>
              <a:rPr lang="en-US" sz="1200">
                <a:latin typeface="Times" charset="0"/>
              </a:rPr>
              <a:t>. [Online]. Available </a:t>
            </a:r>
            <a:r>
              <a:rPr lang="en-US" sz="1200" u="sng">
                <a:solidFill>
                  <a:srgbClr val="0000FF"/>
                </a:solidFill>
                <a:latin typeface="Times" charset="0"/>
                <a:hlinkClick r:id="rId2"/>
              </a:rPr>
              <a:t>http://www.edweek.org/sreports/tc98/ets/ets-n.htm</a:t>
            </a:r>
            <a:r>
              <a:rPr lang="en-US" sz="1200">
                <a:latin typeface="Times" charset="0"/>
              </a:rPr>
              <a:t> (accessed 9/29/03) now available </a:t>
            </a:r>
            <a:r>
              <a:rPr lang="en-US" sz="1200" u="sng">
                <a:solidFill>
                  <a:srgbClr val="0000FF"/>
                </a:solidFill>
                <a:latin typeface="Times" charset="0"/>
                <a:hlinkClick r:id="rId3"/>
              </a:rPr>
              <a:t>http://counts.edweek.org/sreports/tc98/ets/ets-n.htm</a:t>
            </a:r>
            <a:r>
              <a:rPr lang="en-US" sz="1200">
                <a:latin typeface="Times" charset="0"/>
              </a:rPr>
              <a:t> (accessed 8/5/05).</a:t>
            </a:r>
          </a:p>
          <a:p>
            <a:pPr eaLnBrk="1" hangingPunct="1">
              <a:lnSpc>
                <a:spcPct val="90000"/>
              </a:lnSpc>
            </a:pPr>
            <a:r>
              <a:rPr lang="en-US" sz="1200" i="1">
                <a:latin typeface="Times New Roman" charset="0"/>
              </a:rPr>
              <a:t>CEO Forum School Technology and Readiness Report: Year 4. 2001.</a:t>
            </a:r>
            <a:r>
              <a:rPr lang="en-US" sz="1200">
                <a:latin typeface="Times New Roman" charset="0"/>
              </a:rPr>
              <a:t> </a:t>
            </a:r>
            <a:r>
              <a:rPr lang="en-US" sz="1200" i="1">
                <a:latin typeface="Times New Roman" charset="0"/>
              </a:rPr>
              <a:t>Key building blocks for student achievement in the 21</a:t>
            </a:r>
            <a:r>
              <a:rPr lang="en-US" sz="1200" i="1" baseline="30000">
                <a:latin typeface="Times New Roman" charset="0"/>
              </a:rPr>
              <a:t>st</a:t>
            </a:r>
            <a:r>
              <a:rPr lang="en-US" sz="1200" i="1">
                <a:latin typeface="Times New Roman" charset="0"/>
              </a:rPr>
              <a:t> century: Assessment, alignment, accountability, access, analysis.</a:t>
            </a:r>
            <a:r>
              <a:rPr lang="en-US" sz="1200">
                <a:latin typeface="Times New Roman" charset="0"/>
              </a:rPr>
              <a:t> Author. [Online]. Available: </a:t>
            </a:r>
            <a:r>
              <a:rPr lang="en-US" sz="1200" u="sng">
                <a:solidFill>
                  <a:srgbClr val="0000FF"/>
                </a:solidFill>
                <a:latin typeface="Times New Roman" charset="0"/>
                <a:hlinkClick r:id="rId4"/>
              </a:rPr>
              <a:t>http://www.ceoforum.org/downloads/report4.pdf</a:t>
            </a:r>
            <a:endParaRPr lang="en-US" sz="1200">
              <a:latin typeface="Times New Roman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1200">
                <a:latin typeface="Times New Roman" charset="0"/>
              </a:rPr>
              <a:t>Goldman, S., Cole, K., &amp; Syer, C. 1999. </a:t>
            </a:r>
            <a:r>
              <a:rPr lang="en-US" sz="1200" i="1">
                <a:latin typeface="Times New Roman" charset="0"/>
              </a:rPr>
              <a:t>The technology/content dilemma</a:t>
            </a:r>
            <a:r>
              <a:rPr lang="en-US" sz="1200">
                <a:latin typeface="Times New Roman" charset="0"/>
              </a:rPr>
              <a:t> [Online]. Available: </a:t>
            </a:r>
            <a:r>
              <a:rPr lang="en-US" sz="1200" u="sng">
                <a:solidFill>
                  <a:srgbClr val="0000FF"/>
                </a:solidFill>
                <a:latin typeface="Times New Roman" charset="0"/>
                <a:hlinkClick r:id="rId5"/>
              </a:rPr>
              <a:t>http://www.ed.gov/Technology/TechConf/1999/whitepapers/paper4.html</a:t>
            </a:r>
            <a:r>
              <a:rPr lang="en-US" sz="1200">
                <a:latin typeface="Times New Roman" charset="0"/>
              </a:rPr>
              <a:t>. Cited in North Central Regional Educational Laboratory. 1999. </a:t>
            </a:r>
            <a:r>
              <a:rPr lang="en-US" sz="1200" i="1">
                <a:latin typeface="Times New Roman" charset="0"/>
              </a:rPr>
              <a:t>Critical Issue: Using Technology to improve student achievement</a:t>
            </a:r>
            <a:r>
              <a:rPr lang="en-US" sz="1200">
                <a:latin typeface="Times New Roman" charset="0"/>
              </a:rPr>
              <a:t>. Author. [Online]. Available </a:t>
            </a:r>
            <a:r>
              <a:rPr lang="en-US" sz="1200" u="sng">
                <a:solidFill>
                  <a:srgbClr val="0000FF"/>
                </a:solidFill>
                <a:latin typeface="Times" charset="0"/>
                <a:hlinkClick r:id="rId6"/>
              </a:rPr>
              <a:t>http://www.ncrel.org/sdrs/areas/issues/methods/technlgy/te800.htm</a:t>
            </a:r>
            <a:endParaRPr lang="en-US" sz="1200">
              <a:latin typeface="Times New Roman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1200">
                <a:latin typeface="Times" charset="0"/>
              </a:rPr>
              <a:t>Levin, D. &amp; Arafeh, S. 2002. The Digital Disconnect: The Widening Gap Between Internet-Savvy Students and Their Schools. Accessed 1/7/05</a:t>
            </a:r>
            <a:r>
              <a:rPr lang="en-US" sz="1200" i="1">
                <a:latin typeface="Times" charset="0"/>
              </a:rPr>
              <a:t> </a:t>
            </a:r>
            <a:r>
              <a:rPr lang="en-US" sz="1200" u="sng">
                <a:solidFill>
                  <a:srgbClr val="0000FF"/>
                </a:solidFill>
                <a:latin typeface="Times" charset="0"/>
                <a:hlinkClick r:id="rId7"/>
              </a:rPr>
              <a:t>http://www.pewinternet.org/pdfs/PIP_Schools_Internet_Report.pdf</a:t>
            </a:r>
            <a:endParaRPr lang="en-US" sz="2800" u="sng">
              <a:solidFill>
                <a:srgbClr val="0000FF"/>
              </a:solidFill>
              <a:latin typeface="Times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1200">
                <a:latin typeface="Times New Roman" charset="0"/>
              </a:rPr>
              <a:t>North Central Regional Educational Laboratory 1999. </a:t>
            </a:r>
            <a:r>
              <a:rPr lang="en-US" sz="1200" i="1">
                <a:latin typeface="Times New Roman" charset="0"/>
              </a:rPr>
              <a:t>Critical Issue: Using Technology to improve student achievement.</a:t>
            </a:r>
            <a:r>
              <a:rPr lang="en-US" sz="1200">
                <a:latin typeface="Times New Roman" charset="0"/>
              </a:rPr>
              <a:t> Author. [Online]. Available </a:t>
            </a:r>
            <a:r>
              <a:rPr lang="en-US" sz="1200" u="sng">
                <a:solidFill>
                  <a:srgbClr val="0000FF"/>
                </a:solidFill>
                <a:latin typeface="Times" charset="0"/>
                <a:hlinkClick r:id="rId6"/>
              </a:rPr>
              <a:t>http://www.ncrel.org/sdrs/areas/issues/methods/technlgy/te800.htm</a:t>
            </a:r>
            <a:endParaRPr lang="en-US" sz="1200" u="sng">
              <a:solidFill>
                <a:srgbClr val="0000FF"/>
              </a:solidFill>
              <a:latin typeface="Times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1200">
                <a:latin typeface="Times" charset="0"/>
              </a:rPr>
              <a:t>Reeves, T. C. 1998. </a:t>
            </a:r>
            <a:r>
              <a:rPr lang="en-US" sz="1200" i="1">
                <a:latin typeface="Times" charset="0"/>
              </a:rPr>
              <a:t>The impact of media and technology in schools: A research report prepared for The Bertelsmann Foundation</a:t>
            </a:r>
            <a:r>
              <a:rPr lang="en-US" sz="1200">
                <a:latin typeface="Times" charset="0"/>
              </a:rPr>
              <a:t>. Available </a:t>
            </a:r>
            <a:r>
              <a:rPr lang="en-US" sz="1200" u="sng">
                <a:solidFill>
                  <a:srgbClr val="0000FF"/>
                </a:solidFill>
                <a:latin typeface="Times" charset="0"/>
                <a:hlinkClick r:id="rId8"/>
              </a:rPr>
              <a:t>http://www.athensacademy.org/instruct/media_tech/reeves0.html</a:t>
            </a:r>
            <a:endParaRPr lang="en-US" sz="1200">
              <a:latin typeface="Times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1200">
                <a:latin typeface="Times New Roman" charset="0"/>
              </a:rPr>
              <a:t>Ringstaff, C. and Kelley, L. 2002. </a:t>
            </a:r>
            <a:r>
              <a:rPr lang="en-US" sz="1200" i="1">
                <a:latin typeface="Times New Roman" charset="0"/>
              </a:rPr>
              <a:t>The Learning Return On Our Educational Technology Investment: A Review of Findings from Research</a:t>
            </a:r>
            <a:r>
              <a:rPr lang="en-US" sz="1200">
                <a:latin typeface="Times New Roman" charset="0"/>
              </a:rPr>
              <a:t>. WestEd RTEC. [Online]. Available: </a:t>
            </a:r>
            <a:r>
              <a:rPr lang="en-US" sz="1200" u="sng">
                <a:solidFill>
                  <a:srgbClr val="0000FF"/>
                </a:solidFill>
                <a:latin typeface="Times New Roman" charset="0"/>
                <a:hlinkClick r:id="rId9"/>
              </a:rPr>
              <a:t>http://www.WestEd.org/online_pubs/learning_return.pdf</a:t>
            </a:r>
            <a:endParaRPr lang="en-US" sz="1200" u="sng">
              <a:solidFill>
                <a:srgbClr val="0000FF"/>
              </a:solidFill>
              <a:latin typeface="Times New Roman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1200">
                <a:latin typeface="Times New Roman" charset="0"/>
              </a:rPr>
              <a:t>Valdez, G., McNabb, M. Foertsch, Anderson, M. Hawkes M., &amp; Raack, L. 2000. </a:t>
            </a:r>
            <a:r>
              <a:rPr lang="en-US" sz="1200" i="1">
                <a:latin typeface="Times New Roman" charset="0"/>
              </a:rPr>
              <a:t>Computer-based technology and learning: Evolving uses and expectations.</a:t>
            </a:r>
            <a:r>
              <a:rPr lang="en-US" sz="1200">
                <a:latin typeface="Times New Roman" charset="0"/>
              </a:rPr>
              <a:t> Phase III: Data_Driven Virtual Learning. (page 8 of 10) Accessed 6/3/05. [Online]. Available: (full report) </a:t>
            </a:r>
            <a:r>
              <a:rPr lang="en-US" sz="1200" u="sng">
                <a:solidFill>
                  <a:srgbClr val="0000FF"/>
                </a:solidFill>
                <a:latin typeface="Times New Roman" charset="0"/>
                <a:hlinkClick r:id="rId10"/>
              </a:rPr>
              <a:t>http://www.ncrel.org/tplan/cbtl/toc.htm</a:t>
            </a:r>
            <a:r>
              <a:rPr lang="en-US" sz="1200">
                <a:latin typeface="Times New Roman" charset="0"/>
              </a:rPr>
              <a:t> </a:t>
            </a:r>
          </a:p>
          <a:p>
            <a:pPr eaLnBrk="1" hangingPunct="1">
              <a:lnSpc>
                <a:spcPct val="90000"/>
              </a:lnSpc>
            </a:pPr>
            <a:r>
              <a:rPr lang="en-US" sz="1200">
                <a:latin typeface="Times" charset="0"/>
              </a:rPr>
              <a:t>Waxman, H. C., Lin, M-F, Michko, G.M. 2003. A meta-analysis of the effectiveness of teaching and learning with technology on student outcomes. Learning Point Associates. Accessed 3/21/05. [Online]. Available: </a:t>
            </a:r>
            <a:r>
              <a:rPr lang="en-US" sz="1200" u="sng">
                <a:solidFill>
                  <a:srgbClr val="0000FF"/>
                </a:solidFill>
                <a:latin typeface="Times" charset="0"/>
                <a:hlinkClick r:id="rId11"/>
              </a:rPr>
              <a:t>http://www.ncrel.org/tech/effects2/waxman.pdf</a:t>
            </a:r>
            <a:r>
              <a:rPr lang="en-US" sz="1200">
                <a:latin typeface="Times" charset="0"/>
              </a:rPr>
              <a:t>.  </a:t>
            </a:r>
          </a:p>
          <a:p>
            <a:pPr eaLnBrk="1" hangingPunct="1">
              <a:lnSpc>
                <a:spcPct val="90000"/>
              </a:lnSpc>
            </a:pPr>
            <a:r>
              <a:rPr lang="en-US" sz="1200">
                <a:solidFill>
                  <a:srgbClr val="333333"/>
                </a:solidFill>
                <a:latin typeface="Times New Roman" charset="0"/>
              </a:rPr>
              <a:t>Wenglinsky, H. 1998. </a:t>
            </a:r>
            <a:r>
              <a:rPr lang="en-US" sz="1200" i="1">
                <a:solidFill>
                  <a:srgbClr val="333333"/>
                </a:solidFill>
                <a:latin typeface="Times New Roman" charset="0"/>
              </a:rPr>
              <a:t>Does it compute? The relationship between educational technology and student achievement in mathematics</a:t>
            </a:r>
            <a:r>
              <a:rPr lang="en-US" sz="1200">
                <a:solidFill>
                  <a:srgbClr val="333333"/>
                </a:solidFill>
                <a:latin typeface="Times New Roman" charset="0"/>
              </a:rPr>
              <a:t>. Princeton, NJ: Educational Testing Service. Retrieved August 5, 2005 from </a:t>
            </a:r>
            <a:r>
              <a:rPr lang="en-US" sz="1200" u="sng">
                <a:solidFill>
                  <a:srgbClr val="0000FF"/>
                </a:solidFill>
                <a:latin typeface="Times New Roman" charset="0"/>
                <a:hlinkClick r:id="rId12" action="ppaction://hlinkfile"/>
              </a:rPr>
              <a:t>ftp://ftp.ets.org/pub/res/technolog.pdf</a:t>
            </a:r>
            <a:r>
              <a:rPr lang="en-US" sz="1200">
                <a:solidFill>
                  <a:srgbClr val="333333"/>
                </a:solidFill>
                <a:latin typeface="Times New Roman" charset="0"/>
              </a:rPr>
              <a:t>. </a:t>
            </a:r>
            <a:endParaRPr lang="en-US" sz="1200">
              <a:latin typeface="Times New Roman" charset="0"/>
            </a:endParaRPr>
          </a:p>
          <a:p>
            <a:pPr eaLnBrk="1" hangingPunct="1">
              <a:lnSpc>
                <a:spcPct val="90000"/>
              </a:lnSpc>
            </a:pPr>
            <a:endParaRPr lang="en-US" sz="2800" u="sng">
              <a:solidFill>
                <a:srgbClr val="0000FF"/>
              </a:solidFill>
              <a:latin typeface="Times" charset="0"/>
            </a:endParaRPr>
          </a:p>
          <a:p>
            <a:pPr eaLnBrk="1" hangingPunct="1">
              <a:lnSpc>
                <a:spcPct val="90000"/>
              </a:lnSpc>
            </a:pPr>
            <a:endParaRPr lang="en-US" sz="1200">
              <a:latin typeface="Times New Roman" charset="0"/>
            </a:endParaRPr>
          </a:p>
          <a:p>
            <a:pPr eaLnBrk="1" hangingPunct="1">
              <a:lnSpc>
                <a:spcPct val="90000"/>
              </a:lnSpc>
            </a:pPr>
            <a:endParaRPr lang="en-US" sz="1200">
              <a:latin typeface="Times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28600"/>
            <a:ext cx="7899400" cy="187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5" descr="banner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082800"/>
            <a:ext cx="2374900" cy="477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6" descr="strn_376.gif                                                   000101A4Macintosh HD                   B7C7A181: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743200"/>
            <a:ext cx="1497013" cy="134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Picture 7" descr="&#10;strn_1043.gif                                                  000101A4Macintosh HD                   B7C7A181: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2438400"/>
            <a:ext cx="3200400" cy="125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Picture 8" descr="strn_780.gif                                                   000101A4Macintosh HD                   B7C7A181: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4419600"/>
            <a:ext cx="2209800" cy="120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1"/>
          <p:cNvSpPr>
            <a:spLocks noChangeArrowheads="1"/>
          </p:cNvSpPr>
          <p:nvPr/>
        </p:nvSpPr>
        <p:spPr bwMode="auto">
          <a:xfrm>
            <a:off x="304800" y="1828800"/>
            <a:ext cx="8534400" cy="4800600"/>
          </a:xfrm>
          <a:prstGeom prst="rect">
            <a:avLst/>
          </a:prstGeom>
          <a:solidFill>
            <a:schemeClr val="accent1"/>
          </a:solidFill>
          <a:ln w="76200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35" name="Text Box 6"/>
          <p:cNvSpPr txBox="1">
            <a:spLocks noChangeArrowheads="1"/>
          </p:cNvSpPr>
          <p:nvPr/>
        </p:nvSpPr>
        <p:spPr bwMode="auto">
          <a:xfrm>
            <a:off x="457200" y="152400"/>
            <a:ext cx="8229600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3200"/>
              <a:t>Materials should be short in duration, 2-15 minutes in length, and should be used to support the understanding of a concept or process.</a:t>
            </a:r>
            <a:r>
              <a:rPr lang="en-US" sz="2800"/>
              <a:t> </a:t>
            </a:r>
          </a:p>
        </p:txBody>
      </p:sp>
      <p:sp>
        <p:nvSpPr>
          <p:cNvPr id="18436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6400800" y="2133600"/>
            <a:ext cx="1905000" cy="3886200"/>
          </a:xfrm>
          <a:noFill/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n-US" sz="2800">
                <a:latin typeface="Times" charset="0"/>
              </a:rPr>
              <a:t>For example… a short video clip of how hydrogen fuel cells work.</a:t>
            </a:r>
            <a:r>
              <a:rPr lang="en-US">
                <a:latin typeface="Times" charset="0"/>
              </a:rPr>
              <a:t> </a:t>
            </a:r>
          </a:p>
        </p:txBody>
      </p:sp>
      <p:pic>
        <p:nvPicPr>
          <p:cNvPr id="18437" name="Picture 9" descr="fuel-cell-parts.jpg                                            000101A4Macintosh HD                   B7C7A181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078038"/>
            <a:ext cx="5562600" cy="417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Rectangle 10"/>
          <p:cNvSpPr>
            <a:spLocks noChangeArrowheads="1"/>
          </p:cNvSpPr>
          <p:nvPr/>
        </p:nvSpPr>
        <p:spPr bwMode="auto">
          <a:xfrm>
            <a:off x="6553200" y="6324600"/>
            <a:ext cx="216217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800">
                <a:hlinkClick r:id="rId3"/>
              </a:rPr>
              <a:t>http://science.howstuffworks.com/fuel-cell2.htm</a:t>
            </a:r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457200"/>
            <a:ext cx="7772400" cy="129540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>
                <a:latin typeface="Times" charset="0"/>
              </a:rPr>
              <a:t>They may also include reference articles, statistical data, or first person accounts.</a:t>
            </a:r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457200" y="1676400"/>
          <a:ext cx="7620000" cy="3711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8" name="Worksheet" r:id="rId3" imgW="6413500" imgH="2286000" progId="Excel.Sheet.8">
                  <p:embed/>
                </p:oleObj>
              </mc:Choice>
              <mc:Fallback>
                <p:oleObj name="Worksheet" r:id="rId3" imgW="6413500" imgH="2286000" progId="Excel.Shee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1676400"/>
                        <a:ext cx="7620000" cy="3711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0" name="Rectangle 8"/>
          <p:cNvSpPr>
            <a:spLocks noChangeArrowheads="1"/>
          </p:cNvSpPr>
          <p:nvPr/>
        </p:nvSpPr>
        <p:spPr bwMode="auto">
          <a:xfrm>
            <a:off x="0" y="6643688"/>
            <a:ext cx="314007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800"/>
              <a:t>http://www.census.gov/population/www/socdemo/migrate/cps2004.html</a:t>
            </a:r>
          </a:p>
        </p:txBody>
      </p:sp>
      <p:pic>
        <p:nvPicPr>
          <p:cNvPr id="19461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200400"/>
            <a:ext cx="2722563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5029200"/>
            <a:ext cx="14747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600200"/>
          </a:xfrm>
        </p:spPr>
        <p:txBody>
          <a:bodyPr/>
          <a:lstStyle/>
          <a:p>
            <a:r>
              <a:rPr lang="en-US" sz="3200" dirty="0" smtClean="0"/>
              <a:t>How does this website change the nature </a:t>
            </a:r>
            <a:br>
              <a:rPr lang="en-US" sz="3200" dirty="0" smtClean="0"/>
            </a:br>
            <a:r>
              <a:rPr lang="en-US" sz="3200" dirty="0" smtClean="0"/>
              <a:t>of questions you can ask students?</a:t>
            </a: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828800"/>
            <a:ext cx="7086600" cy="427026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032000" y="5962472"/>
            <a:ext cx="7086600" cy="1200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3"/>
              </a:rPr>
              <a:t>http://www.wolframalpha.com/screencast/introducingwolframalpha.html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9129720"/>
      </p:ext>
    </p:extLst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2B4099"/>
      </a:hlink>
      <a:folHlink>
        <a:srgbClr val="12149F"/>
      </a:folHlink>
    </a:clrScheme>
    <a:fontScheme name="Blank Presentation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pitchFamily="-105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pitchFamily="-105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1802</TotalTime>
  <Words>2696</Words>
  <Application>Microsoft Macintosh PowerPoint</Application>
  <PresentationFormat>On-screen Show (4:3)</PresentationFormat>
  <Paragraphs>161</Paragraphs>
  <Slides>56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56</vt:i4>
      </vt:variant>
    </vt:vector>
  </HeadingPairs>
  <TitlesOfParts>
    <vt:vector size="59" baseType="lpstr">
      <vt:lpstr>Blank Presentation</vt:lpstr>
      <vt:lpstr>Worksheet</vt:lpstr>
      <vt:lpstr>Document</vt:lpstr>
      <vt:lpstr>Learning Objects  to Enrich Your Classroom</vt:lpstr>
      <vt:lpstr>What are learning objects?</vt:lpstr>
      <vt:lpstr>Learning Object Types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does this website change the nature  of questions you can ask students?</vt:lpstr>
      <vt:lpstr>No one said they can’t be entertaining…</vt:lpstr>
      <vt:lpstr>Or highly informative…</vt:lpstr>
      <vt:lpstr>PowerPoint Presentation</vt:lpstr>
      <vt:lpstr>http://www.ushmm.org/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Tutorials and simulations are most helpful….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Free Rice</vt:lpstr>
      <vt:lpstr>PowerPoint Presentation</vt:lpstr>
      <vt:lpstr>PowerPoint Presentation</vt:lpstr>
      <vt:lpstr>http://www.sandiegozoo.org/zoo/ex_panda_station.html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But, does technology increase student learning?</vt:lpstr>
      <vt:lpstr>PowerPoint Presentation</vt:lpstr>
      <vt:lpstr>PowerPoint Presentation</vt:lpstr>
      <vt:lpstr>PowerPoint Presentation</vt:lpstr>
      <vt:lpstr>Learning “with” technology….</vt:lpstr>
      <vt:lpstr>PowerPoint Presentation</vt:lpstr>
      <vt:lpstr>PowerPoint Presentation</vt:lpstr>
      <vt:lpstr>How do students use and want to use technology?</vt:lpstr>
      <vt:lpstr>But, what they find in schools is….</vt:lpstr>
      <vt:lpstr>PowerPoint Presentation</vt:lpstr>
      <vt:lpstr>PowerPoint Presentation</vt:lpstr>
      <vt:lpstr>Research References</vt:lpstr>
    </vt:vector>
  </TitlesOfParts>
  <Company>University of Wisconsin Oshkosh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Learning Objects  to Enrich Your Classroom</dc:title>
  <dc:creator>College of Education &amp; Human Services</dc:creator>
  <cp:lastModifiedBy>UW Oshkosh</cp:lastModifiedBy>
  <cp:revision>113</cp:revision>
  <cp:lastPrinted>2006-03-02T21:55:10Z</cp:lastPrinted>
  <dcterms:created xsi:type="dcterms:W3CDTF">2006-02-16T22:06:54Z</dcterms:created>
  <dcterms:modified xsi:type="dcterms:W3CDTF">2015-02-16T17:43:14Z</dcterms:modified>
</cp:coreProperties>
</file>